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71" r:id="rId4"/>
    <p:sldId id="259" r:id="rId5"/>
    <p:sldId id="263" r:id="rId6"/>
    <p:sldId id="264" r:id="rId7"/>
    <p:sldId id="260" r:id="rId8"/>
    <p:sldId id="266" r:id="rId9"/>
    <p:sldId id="261" r:id="rId10"/>
    <p:sldId id="267" r:id="rId11"/>
    <p:sldId id="268" r:id="rId12"/>
    <p:sldId id="273" r:id="rId13"/>
    <p:sldId id="274" r:id="rId14"/>
    <p:sldId id="283" r:id="rId15"/>
    <p:sldId id="284" r:id="rId16"/>
    <p:sldId id="269" r:id="rId17"/>
    <p:sldId id="272" r:id="rId18"/>
    <p:sldId id="280" r:id="rId19"/>
    <p:sldId id="275" r:id="rId20"/>
    <p:sldId id="276" r:id="rId21"/>
    <p:sldId id="277" r:id="rId22"/>
    <p:sldId id="278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CAD9D16-FFDA-4805-ABBE-35EFB38C6F55}">
          <p14:sldIdLst>
            <p14:sldId id="256"/>
            <p14:sldId id="258"/>
            <p14:sldId id="271"/>
            <p14:sldId id="259"/>
            <p14:sldId id="263"/>
            <p14:sldId id="264"/>
            <p14:sldId id="260"/>
            <p14:sldId id="266"/>
            <p14:sldId id="261"/>
            <p14:sldId id="267"/>
            <p14:sldId id="268"/>
            <p14:sldId id="273"/>
            <p14:sldId id="274"/>
            <p14:sldId id="283"/>
            <p14:sldId id="284"/>
            <p14:sldId id="269"/>
            <p14:sldId id="272"/>
            <p14:sldId id="280"/>
            <p14:sldId id="275"/>
            <p14:sldId id="276"/>
            <p14:sldId id="277"/>
            <p14:sldId id="278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B6BEB-4150-410A-ADB0-D5BE1D74C6D1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67EF2-EF10-45B6-9101-A93D1625A3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455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67EF2-EF10-45B6-9101-A93D1625A38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8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67EF2-EF10-45B6-9101-A93D1625A38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8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67EF2-EF10-45B6-9101-A93D1625A38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48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78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46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64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89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8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27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91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7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26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6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19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79B8E-F013-49B2-AA5F-8A4F99A4469B}" type="datetimeFigureOut">
              <a:rPr lang="en-GB" smtClean="0"/>
              <a:t>21/02/2015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C8750-BC79-413D-9ACB-D7565056FF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24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robintw/GPSCluster/commits/master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erver.rtwilson.com:8080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y6s.readthedocs.org/en/latest/index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Good Programming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Robin Wilson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3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4099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What’s the point</a:t>
            </a:r>
            <a:r>
              <a:rPr lang="en-GB" sz="4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893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40994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Make your code </a:t>
            </a:r>
            <a:r>
              <a:rPr lang="en-GB" sz="4800" b="1" dirty="0" smtClean="0"/>
              <a:t>DRY</a:t>
            </a:r>
            <a:r>
              <a:rPr lang="en-GB" sz="4800" dirty="0" smtClean="0"/>
              <a:t> not </a:t>
            </a:r>
            <a:r>
              <a:rPr lang="en-GB" sz="4800" b="1" dirty="0" smtClean="0"/>
              <a:t>WET</a:t>
            </a:r>
            <a:r>
              <a:rPr lang="en-GB" sz="4800" dirty="0" smtClean="0"/>
              <a:t>!</a:t>
            </a:r>
          </a:p>
          <a:p>
            <a:endParaRPr lang="en-GB" sz="4000" b="1" dirty="0"/>
          </a:p>
          <a:p>
            <a:endParaRPr lang="en-GB" sz="4000" b="1" dirty="0" smtClean="0"/>
          </a:p>
          <a:p>
            <a:r>
              <a:rPr lang="en-GB" sz="4000" b="1" dirty="0" smtClean="0"/>
              <a:t>DRY		</a:t>
            </a:r>
            <a:r>
              <a:rPr lang="en-GB" sz="4000" dirty="0" smtClean="0"/>
              <a:t>Don’t Repeat Yourself</a:t>
            </a:r>
          </a:p>
          <a:p>
            <a:r>
              <a:rPr lang="en-GB" sz="4000" b="1" dirty="0" smtClean="0"/>
              <a:t>WET</a:t>
            </a:r>
            <a:r>
              <a:rPr lang="en-GB" sz="4000" dirty="0" smtClean="0"/>
              <a:t>	We Enjoy Typing</a:t>
            </a:r>
          </a:p>
          <a:p>
            <a:endParaRPr lang="en-GB" sz="4000" b="1" dirty="0"/>
          </a:p>
          <a:p>
            <a:r>
              <a:rPr lang="es-ES" sz="2400" b="1" dirty="0" err="1" smtClean="0">
                <a:solidFill>
                  <a:srgbClr val="0000FF"/>
                </a:solidFill>
                <a:effectLst/>
                <a:latin typeface="Courier New"/>
              </a:rPr>
              <a:t>def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dirty="0" err="1" smtClean="0">
                <a:solidFill>
                  <a:srgbClr val="FF00FF"/>
                </a:solidFill>
                <a:effectLst/>
                <a:latin typeface="Courier New"/>
              </a:rPr>
              <a:t>pythag_distance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(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x1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,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y1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,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x2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,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y2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):</a:t>
            </a:r>
            <a:endParaRPr lang="es-ES" sz="2400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s-ES" sz="2400" b="1" dirty="0" smtClean="0">
                <a:solidFill>
                  <a:srgbClr val="000000"/>
                </a:solidFill>
                <a:effectLst/>
                <a:latin typeface="Courier New"/>
              </a:rPr>
              <a:t>    </a:t>
            </a:r>
            <a:r>
              <a:rPr lang="es-ES" sz="2400" b="1" dirty="0" err="1" smtClean="0">
                <a:solidFill>
                  <a:srgbClr val="0000FF"/>
                </a:solidFill>
                <a:effectLst/>
                <a:latin typeface="Courier New"/>
              </a:rPr>
              <a:t>return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dirty="0" err="1" smtClean="0">
                <a:solidFill>
                  <a:srgbClr val="000000"/>
                </a:solidFill>
                <a:effectLst/>
                <a:latin typeface="Courier New"/>
              </a:rPr>
              <a:t>sqrt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((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x2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-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x1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)**</a:t>
            </a:r>
            <a:r>
              <a:rPr lang="es-ES" sz="2400" dirty="0" smtClean="0">
                <a:solidFill>
                  <a:srgbClr val="FF0000"/>
                </a:solidFill>
                <a:effectLst/>
                <a:latin typeface="Courier New"/>
              </a:rPr>
              <a:t>2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+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(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y2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-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y1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)**</a:t>
            </a:r>
            <a:r>
              <a:rPr lang="es-ES" sz="2400" dirty="0" smtClean="0">
                <a:solidFill>
                  <a:srgbClr val="FF0000"/>
                </a:solidFill>
                <a:effectLst/>
                <a:latin typeface="Courier New"/>
              </a:rPr>
              <a:t>2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</a:t>
            </a:r>
            <a:endParaRPr lang="es-ES" sz="2400" dirty="0" smtClean="0">
              <a:effectLst/>
            </a:endParaRPr>
          </a:p>
          <a:p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7309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40994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Hide </a:t>
            </a:r>
            <a:r>
              <a:rPr lang="en-GB" sz="4000" dirty="0"/>
              <a:t>complexity (‘encapsulation’)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Split code sensibly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Make </a:t>
            </a:r>
            <a:r>
              <a:rPr lang="en-GB" sz="4000" dirty="0" smtClean="0"/>
              <a:t>code re-usable across projects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Easier to test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8683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271" b="2324"/>
          <a:stretch>
            <a:fillRect/>
          </a:stretch>
        </p:blipFill>
        <p:spPr bwMode="auto">
          <a:xfrm>
            <a:off x="1" y="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859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271" b="2324"/>
          <a:stretch>
            <a:fillRect/>
          </a:stretch>
        </p:blipFill>
        <p:spPr bwMode="auto">
          <a:xfrm>
            <a:off x="1" y="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3635896" y="2077845"/>
            <a:ext cx="2592288" cy="1080120"/>
          </a:xfrm>
          <a:prstGeom prst="ellipse">
            <a:avLst/>
          </a:prstGeo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44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decomposition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41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40994"/>
            <a:ext cx="864096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Create functions that are: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/>
              <a:t>Self-contained (pass/return)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/>
              <a:t>Documented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/>
              <a:t>Generic/Re-usable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800" dirty="0" smtClean="0"/>
              <a:t>No side effects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b="1" dirty="0"/>
          </a:p>
          <a:p>
            <a:pPr algn="ctr"/>
            <a:r>
              <a:rPr lang="en-GB" sz="4800" b="1" dirty="0" smtClean="0"/>
              <a:t>(Or not…)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55147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Functions – how long?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40994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 line?</a:t>
            </a:r>
          </a:p>
          <a:p>
            <a:r>
              <a:rPr lang="es-ES" sz="2400" b="1" dirty="0" err="1" smtClean="0">
                <a:solidFill>
                  <a:srgbClr val="0000FF"/>
                </a:solidFill>
                <a:effectLst/>
                <a:latin typeface="Courier New"/>
              </a:rPr>
              <a:t>def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dirty="0" err="1" smtClean="0">
                <a:solidFill>
                  <a:srgbClr val="FF00FF"/>
                </a:solidFill>
                <a:effectLst/>
                <a:latin typeface="Courier New"/>
              </a:rPr>
              <a:t>pythag_distance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(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x1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,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y1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,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x2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,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y2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):</a:t>
            </a:r>
            <a:endParaRPr lang="es-ES" sz="2400" dirty="0">
              <a:solidFill>
                <a:srgbClr val="000000"/>
              </a:solidFill>
              <a:latin typeface="Courier New"/>
            </a:endParaRPr>
          </a:p>
          <a:p>
            <a:r>
              <a:rPr lang="es-ES" sz="2400" b="1" dirty="0" smtClean="0">
                <a:solidFill>
                  <a:srgbClr val="000000"/>
                </a:solidFill>
                <a:effectLst/>
                <a:latin typeface="Courier New"/>
              </a:rPr>
              <a:t>    </a:t>
            </a:r>
            <a:r>
              <a:rPr lang="es-ES" sz="2400" b="1" dirty="0" err="1" smtClean="0">
                <a:solidFill>
                  <a:srgbClr val="0000FF"/>
                </a:solidFill>
                <a:effectLst/>
                <a:latin typeface="Courier New"/>
              </a:rPr>
              <a:t>return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dirty="0" err="1" smtClean="0">
                <a:solidFill>
                  <a:srgbClr val="000000"/>
                </a:solidFill>
                <a:effectLst/>
                <a:latin typeface="Courier New"/>
              </a:rPr>
              <a:t>sqrt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((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x2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-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x1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)**</a:t>
            </a:r>
            <a:r>
              <a:rPr lang="es-ES" sz="2400" dirty="0" smtClean="0">
                <a:solidFill>
                  <a:srgbClr val="FF0000"/>
                </a:solidFill>
                <a:effectLst/>
                <a:latin typeface="Courier New"/>
              </a:rPr>
              <a:t>2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+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(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y2 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-</a:t>
            </a:r>
            <a:r>
              <a:rPr lang="es-ES" sz="2400" dirty="0" smtClean="0">
                <a:solidFill>
                  <a:srgbClr val="000000"/>
                </a:solidFill>
                <a:effectLst/>
                <a:latin typeface="Courier New"/>
              </a:rPr>
              <a:t> y1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)**</a:t>
            </a:r>
            <a:r>
              <a:rPr lang="es-ES" sz="2400" dirty="0" smtClean="0">
                <a:solidFill>
                  <a:srgbClr val="FF0000"/>
                </a:solidFill>
                <a:effectLst/>
                <a:latin typeface="Courier New"/>
              </a:rPr>
              <a:t>2</a:t>
            </a:r>
            <a:r>
              <a:rPr lang="es-ES" sz="2400" b="1" dirty="0" smtClean="0">
                <a:solidFill>
                  <a:srgbClr val="000080"/>
                </a:solidFill>
                <a:effectLst/>
                <a:latin typeface="Courier New"/>
              </a:rPr>
              <a:t>)</a:t>
            </a:r>
            <a:endParaRPr lang="es-ES" sz="2400" dirty="0" smtClean="0">
              <a:effectLst/>
            </a:endParaRPr>
          </a:p>
          <a:p>
            <a:endParaRPr lang="en-GB" sz="4000" b="1" dirty="0" smtClean="0"/>
          </a:p>
          <a:p>
            <a:endParaRPr lang="en-GB" sz="2400" dirty="0" smtClean="0"/>
          </a:p>
          <a:p>
            <a:r>
              <a:rPr lang="en-GB" sz="4000" dirty="0" smtClean="0"/>
              <a:t>1 screen maximum?</a:t>
            </a:r>
          </a:p>
          <a:p>
            <a:r>
              <a:rPr lang="en-GB" sz="4000" dirty="0" smtClean="0"/>
              <a:t>1 page maximum?</a:t>
            </a:r>
          </a:p>
          <a:p>
            <a:endParaRPr lang="en-GB" sz="3600" dirty="0" smtClean="0"/>
          </a:p>
          <a:p>
            <a:pPr algn="ctr"/>
            <a:r>
              <a:rPr lang="en-GB" sz="4000" b="1" dirty="0" smtClean="0"/>
              <a:t>No fixed rules: be sensible</a:t>
            </a:r>
          </a:p>
          <a:p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001012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Central Heating control</a:t>
            </a:r>
            <a:endParaRPr lang="en-GB" b="1" dirty="0"/>
          </a:p>
        </p:txBody>
      </p:sp>
      <p:pic>
        <p:nvPicPr>
          <p:cNvPr id="19458" name="Picture 2" descr="http://www.directheatingsupplies.co.uk/blog/wp-content/uploads/2014/10/worcester-wa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8315325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4605228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New software specification: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Runs as a thermostat, keeping the house at a specific 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Allow manual control of the heating (on/off)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Allow delayed control (‘turn off in one hour’)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7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General style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40994"/>
            <a:ext cx="864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dirty="0" smtClean="0"/>
              <a:t>Keep lines short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800" dirty="0" smtClean="0"/>
              <a:t>Split up complex formulae, tests, statements </a:t>
            </a:r>
            <a:r>
              <a:rPr lang="en-GB" sz="4800" dirty="0" err="1" smtClean="0"/>
              <a:t>etc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616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469702"/>
            <a:ext cx="9001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“Any fool can write code that a computer can understand. Good programmers write code that humans can understand</a:t>
            </a:r>
            <a:r>
              <a:rPr lang="en-GB" sz="2800" dirty="0" smtClean="0"/>
              <a:t>.”</a:t>
            </a:r>
          </a:p>
          <a:p>
            <a:pPr algn="r"/>
            <a:r>
              <a:rPr lang="en-GB" i="1" dirty="0" smtClean="0"/>
              <a:t>Martin </a:t>
            </a:r>
            <a:r>
              <a:rPr lang="en-GB" i="1" dirty="0"/>
              <a:t>Fowler, "Refactoring: Improving the Design of Existing Code"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485" y="2953398"/>
            <a:ext cx="9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“</a:t>
            </a:r>
            <a:r>
              <a:rPr lang="en-GB" sz="2800" dirty="0" smtClean="0">
                <a:effectLst/>
              </a:rPr>
              <a:t>Programs should be written for people to read, and only incidentally for machines to execute.”</a:t>
            </a:r>
            <a:endParaRPr lang="en-GB" sz="2800" dirty="0" smtClean="0"/>
          </a:p>
          <a:p>
            <a:pPr algn="r"/>
            <a:r>
              <a:rPr lang="en-GB" i="1" dirty="0" smtClean="0"/>
              <a:t>Abelson &amp; </a:t>
            </a:r>
            <a:r>
              <a:rPr lang="en-GB" i="1" dirty="0" err="1" smtClean="0"/>
              <a:t>Sussman</a:t>
            </a:r>
            <a:r>
              <a:rPr lang="en-GB" i="1" dirty="0" smtClean="0"/>
              <a:t>, “Structure and Interpretation of Computer Programs"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6485" y="5006206"/>
            <a:ext cx="9001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“</a:t>
            </a:r>
            <a:r>
              <a:rPr lang="en-GB" sz="2800" dirty="0" smtClean="0">
                <a:effectLst/>
              </a:rPr>
              <a:t>Always code as if the person who ends up maintaining your code is a violent psychopath who knows where you live.”</a:t>
            </a:r>
            <a:endParaRPr lang="en-GB" sz="2800" dirty="0" smtClean="0"/>
          </a:p>
          <a:p>
            <a:pPr algn="r"/>
            <a:r>
              <a:rPr lang="en-GB" i="1" dirty="0" smtClean="0"/>
              <a:t>Anon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62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Source control</a:t>
            </a:r>
            <a:endParaRPr lang="en-GB" b="1" dirty="0"/>
          </a:p>
        </p:txBody>
      </p:sp>
      <p:pic>
        <p:nvPicPr>
          <p:cNvPr id="4098" name="Picture 2" descr="http://www.phdcomics.com/comics/archive/phd052810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56792"/>
            <a:ext cx="5715000" cy="461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15112" y="642197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hlinkClick r:id="rId3"/>
              </a:rPr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1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Automated testing</a:t>
            </a:r>
            <a:endParaRPr lang="en-GB" b="1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045" y="3284984"/>
            <a:ext cx="8604448" cy="2889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278114" cy="1842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58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Automated testing</a:t>
            </a:r>
            <a:endParaRPr lang="en-GB" b="1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976438"/>
            <a:ext cx="8391525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15112" y="642197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hlinkClick r:id="rId3"/>
              </a:rPr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18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3767" y="1556792"/>
            <a:ext cx="87849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No fixed rules!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Comments</a:t>
            </a:r>
            <a:r>
              <a:rPr lang="en-GB" dirty="0" smtClean="0"/>
              <a:t>: why not what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Names: </a:t>
            </a:r>
            <a:r>
              <a:rPr lang="en-GB" dirty="0" smtClean="0"/>
              <a:t>Meaningful, not too long, not too short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Documentation: </a:t>
            </a:r>
            <a:r>
              <a:rPr lang="en-GB" dirty="0" smtClean="0"/>
              <a:t>Use built-in systems &amp; automation to help – any is better than none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Functions: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DRY!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Pass and return values – make them self-contained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Make them generic, when appropriate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Think about your level of decomposition – use flowcharts!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Keep to a sensible length – something you can comprehend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General style:</a:t>
            </a:r>
            <a:r>
              <a:rPr lang="en-GB" dirty="0" smtClean="0"/>
              <a:t> Make it easy to read and work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Advanced techniques: </a:t>
            </a:r>
            <a:r>
              <a:rPr lang="en-GB" dirty="0" smtClean="0"/>
              <a:t>Source control &amp; automated testing can make life a lot easier…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0552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979994"/>
            <a:ext cx="9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FF0000"/>
                </a:solidFill>
              </a:rPr>
              <a:t>BEWARE:</a:t>
            </a:r>
          </a:p>
          <a:p>
            <a:pPr algn="ctr"/>
            <a:endParaRPr lang="en-GB" sz="5400" b="1" dirty="0" smtClean="0"/>
          </a:p>
          <a:p>
            <a:r>
              <a:rPr lang="en-GB" sz="5400" dirty="0" smtClean="0"/>
              <a:t>There are no right answers…</a:t>
            </a:r>
          </a:p>
          <a:p>
            <a:endParaRPr lang="en-GB" sz="9600" dirty="0" smtClean="0"/>
          </a:p>
          <a:p>
            <a:pPr algn="r"/>
            <a:r>
              <a:rPr lang="en-GB" sz="5400" dirty="0" smtClean="0"/>
              <a:t>…rules are there to be broken!</a:t>
            </a:r>
          </a:p>
          <a:p>
            <a:pPr algn="r"/>
            <a:r>
              <a:rPr lang="en-GB" sz="2400" dirty="0" smtClean="0"/>
              <a:t>(sometimes, when necessary, with careful thought)</a:t>
            </a:r>
          </a:p>
        </p:txBody>
      </p:sp>
    </p:spTree>
    <p:extLst>
      <p:ext uri="{BB962C8B-B14F-4D97-AF65-F5344CB8AC3E}">
        <p14:creationId xmlns:p14="http://schemas.microsoft.com/office/powerpoint/2010/main" val="68462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Comments</a:t>
            </a:r>
            <a:endParaRPr lang="en-GB" b="1" dirty="0"/>
          </a:p>
        </p:txBody>
      </p:sp>
      <p:sp>
        <p:nvSpPr>
          <p:cNvPr id="8" name="Rectangle 7"/>
          <p:cNvSpPr/>
          <p:nvPr/>
        </p:nvSpPr>
        <p:spPr>
          <a:xfrm>
            <a:off x="251520" y="134628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rgbClr val="008000"/>
                </a:solidFill>
                <a:effectLst/>
                <a:latin typeface="Courier New"/>
              </a:rPr>
              <a:t># Add one to items</a:t>
            </a:r>
            <a:endParaRPr lang="en-GB" sz="2800" dirty="0">
              <a:solidFill>
                <a:srgbClr val="000000"/>
              </a:solidFill>
              <a:latin typeface="Courier New"/>
            </a:endParaRPr>
          </a:p>
          <a:p>
            <a:r>
              <a:rPr lang="en-GB" sz="2800" dirty="0" smtClean="0">
                <a:solidFill>
                  <a:srgbClr val="000000"/>
                </a:solidFill>
                <a:effectLst/>
                <a:latin typeface="Courier New"/>
              </a:rPr>
              <a:t>items </a:t>
            </a:r>
            <a:r>
              <a:rPr lang="en-GB" sz="2800" b="1" dirty="0" smtClean="0">
                <a:solidFill>
                  <a:srgbClr val="000080"/>
                </a:solidFill>
                <a:effectLst/>
                <a:latin typeface="Courier New"/>
              </a:rPr>
              <a:t>=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ourier New"/>
              </a:rPr>
              <a:t> items </a:t>
            </a:r>
            <a:r>
              <a:rPr lang="en-GB" sz="2800" b="1" dirty="0" smtClean="0">
                <a:solidFill>
                  <a:srgbClr val="000080"/>
                </a:solidFill>
                <a:effectLst/>
                <a:latin typeface="Courier New"/>
              </a:rPr>
              <a:t>+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effectLst/>
                <a:latin typeface="Courier New"/>
              </a:rPr>
              <a:t>1</a:t>
            </a:r>
            <a:endParaRPr lang="en-GB" sz="2800" dirty="0">
              <a:solidFill>
                <a:srgbClr val="000000"/>
              </a:solidFill>
              <a:latin typeface="Courier New"/>
            </a:endParaRPr>
          </a:p>
          <a:p>
            <a:endParaRPr lang="en-GB" sz="2800" dirty="0" smtClean="0">
              <a:solidFill>
                <a:srgbClr val="000000"/>
              </a:solidFill>
              <a:effectLst/>
              <a:latin typeface="Courier New"/>
            </a:endParaRPr>
          </a:p>
          <a:p>
            <a:r>
              <a:rPr lang="en-GB" sz="2800" dirty="0" smtClean="0">
                <a:solidFill>
                  <a:srgbClr val="008000"/>
                </a:solidFill>
                <a:effectLst/>
                <a:latin typeface="Courier New"/>
              </a:rPr>
              <a:t># Keep track of number of items</a:t>
            </a:r>
            <a:endParaRPr lang="en-GB" sz="2800" dirty="0">
              <a:solidFill>
                <a:srgbClr val="000000"/>
              </a:solidFill>
              <a:latin typeface="Courier New"/>
            </a:endParaRPr>
          </a:p>
          <a:p>
            <a:r>
              <a:rPr lang="en-GB" sz="2800" dirty="0" smtClean="0">
                <a:solidFill>
                  <a:srgbClr val="008000"/>
                </a:solidFill>
                <a:effectLst/>
                <a:latin typeface="Courier New"/>
              </a:rPr>
              <a:t># ready for calculating average later</a:t>
            </a:r>
            <a:endParaRPr lang="en-GB" sz="2800" dirty="0">
              <a:solidFill>
                <a:srgbClr val="000000"/>
              </a:solidFill>
              <a:latin typeface="Courier New"/>
            </a:endParaRPr>
          </a:p>
          <a:p>
            <a:r>
              <a:rPr lang="en-GB" sz="2800" dirty="0" smtClean="0">
                <a:solidFill>
                  <a:srgbClr val="000000"/>
                </a:solidFill>
                <a:effectLst/>
                <a:latin typeface="Courier New"/>
              </a:rPr>
              <a:t>items </a:t>
            </a:r>
            <a:r>
              <a:rPr lang="en-GB" sz="2800" b="1" dirty="0" smtClean="0">
                <a:solidFill>
                  <a:srgbClr val="000080"/>
                </a:solidFill>
                <a:effectLst/>
                <a:latin typeface="Courier New"/>
              </a:rPr>
              <a:t>=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ourier New"/>
              </a:rPr>
              <a:t> items </a:t>
            </a:r>
            <a:r>
              <a:rPr lang="en-GB" sz="2800" b="1" dirty="0" smtClean="0">
                <a:solidFill>
                  <a:srgbClr val="000080"/>
                </a:solidFill>
                <a:effectLst/>
                <a:latin typeface="Courier New"/>
              </a:rPr>
              <a:t>+</a:t>
            </a:r>
            <a:r>
              <a:rPr lang="en-GB" sz="2800" dirty="0" smtClean="0">
                <a:solidFill>
                  <a:srgbClr val="000000"/>
                </a:solidFill>
                <a:effectLst/>
                <a:latin typeface="Courier New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effectLst/>
                <a:latin typeface="Courier New"/>
              </a:rPr>
              <a:t>1</a:t>
            </a:r>
            <a:endParaRPr lang="en-GB" sz="2800" dirty="0" smtClean="0">
              <a:effectLst/>
            </a:endParaRP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7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Comments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51520" y="1346284"/>
            <a:ext cx="864096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8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# If </a:t>
            </a:r>
            <a:r>
              <a:rPr lang="en-GB" sz="2400" dirty="0" err="1" smtClean="0">
                <a:solidFill>
                  <a:srgbClr val="008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lat</a:t>
            </a:r>
            <a:r>
              <a:rPr lang="en-GB" sz="2400" dirty="0" smtClean="0">
                <a:solidFill>
                  <a:srgbClr val="008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is positive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</a:t>
            </a:r>
            <a:r>
              <a:rPr lang="en-GB" sz="2400" b="1" dirty="0" smtClean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if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lat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&gt;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0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: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A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150.0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B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1.28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C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40.0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</a:t>
            </a:r>
            <a:r>
              <a:rPr lang="en-GB" sz="2400" b="1" dirty="0" smtClean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else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: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A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100.0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B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1.5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C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30.0</a:t>
            </a:r>
            <a:endParaRPr lang="en-GB" sz="32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652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Comments</a:t>
            </a:r>
            <a:endParaRPr lang="en-GB" b="1" dirty="0"/>
          </a:p>
        </p:txBody>
      </p:sp>
      <p:sp>
        <p:nvSpPr>
          <p:cNvPr id="5" name="Rectangle 4"/>
          <p:cNvSpPr/>
          <p:nvPr/>
        </p:nvSpPr>
        <p:spPr>
          <a:xfrm>
            <a:off x="251520" y="1346284"/>
            <a:ext cx="8640960" cy="490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8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# Set parameters which are based on hemisphere</a:t>
            </a:r>
            <a:r>
              <a:rPr lang="en-GB" sz="24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</a:t>
            </a:r>
            <a:r>
              <a:rPr lang="en-GB" sz="2400" b="1" dirty="0" smtClean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if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lat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&gt;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0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	</a:t>
            </a:r>
            <a:r>
              <a:rPr lang="en-GB" sz="2400" dirty="0" smtClean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# </a:t>
            </a:r>
            <a:r>
              <a:rPr lang="en-GB" sz="2400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Northern hemisphere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A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150.0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B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1.28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C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40.0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</a:t>
            </a:r>
            <a:r>
              <a:rPr lang="en-GB" sz="2400" b="1" dirty="0" smtClean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else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:</a:t>
            </a:r>
          </a:p>
          <a:p>
            <a:pPr>
              <a:lnSpc>
                <a:spcPct val="115000"/>
              </a:lnSpc>
            </a:pPr>
            <a:r>
              <a:rPr lang="en-GB" sz="3200" dirty="0" smtClean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	  </a:t>
            </a:r>
            <a:r>
              <a:rPr lang="en-GB" sz="2400" dirty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# </a:t>
            </a:r>
            <a:r>
              <a:rPr lang="en-GB" sz="2400" dirty="0" smtClean="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Southern hemisphere</a:t>
            </a:r>
            <a:endParaRPr lang="en-GB" sz="2400" dirty="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A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100.0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B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1.5</a:t>
            </a:r>
            <a:endParaRPr lang="en-GB" sz="3200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       C </a:t>
            </a:r>
            <a:r>
              <a:rPr lang="en-GB" sz="2400" b="1" dirty="0" smtClean="0">
                <a:solidFill>
                  <a:srgbClr val="00008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=</a:t>
            </a:r>
            <a:r>
              <a:rPr lang="en-GB" sz="2400" dirty="0" smtClean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30.0</a:t>
            </a:r>
            <a:endParaRPr lang="en-GB" sz="32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482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Variable naming</a:t>
            </a:r>
            <a:endParaRPr lang="en-GB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79" y="3933056"/>
            <a:ext cx="7520073" cy="133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475653" cy="2284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9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Variable naming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251520" y="1346284"/>
            <a:ext cx="864096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a,b,c,d,e,f,g,h,i,j,k</a:t>
            </a:r>
            <a:r>
              <a:rPr lang="en-GB" sz="32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…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averagevalue</a:t>
            </a:r>
            <a:endParaRPr lang="en-GB" sz="3200" dirty="0" smtClean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m</a:t>
            </a:r>
            <a:r>
              <a:rPr lang="en-GB" sz="32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aximum_duration_of_the_dropout</a:t>
            </a:r>
            <a:endParaRPr lang="en-GB" sz="3200" dirty="0" smtClean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cnt_uniq_locs</a:t>
            </a:r>
            <a:endParaRPr lang="en-GB" sz="3200" dirty="0" smtClean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number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value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result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temp</a:t>
            </a:r>
            <a:endParaRPr lang="en-GB" sz="3200" dirty="0">
              <a:solidFill>
                <a:srgbClr val="000000"/>
              </a:solidFill>
              <a:highlight>
                <a:srgbClr val="FFFFFF"/>
              </a:highlight>
              <a:latin typeface="Courier New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3200" dirty="0">
                <a:solidFill>
                  <a:srgbClr val="000000"/>
                </a:solidFill>
                <a:highlight>
                  <a:srgbClr val="FFFFFF"/>
                </a:highlight>
                <a:latin typeface="Courier New"/>
                <a:ea typeface="Times New Roman"/>
                <a:cs typeface="Times New Roman"/>
              </a:rPr>
              <a:t>ROPE</a:t>
            </a:r>
          </a:p>
        </p:txBody>
      </p:sp>
    </p:spTree>
    <p:extLst>
      <p:ext uri="{BB962C8B-B14F-4D97-AF65-F5344CB8AC3E}">
        <p14:creationId xmlns:p14="http://schemas.microsoft.com/office/powerpoint/2010/main" val="19459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Documentation</a:t>
            </a:r>
            <a:endParaRPr lang="en-GB" b="1" dirty="0"/>
          </a:p>
        </p:txBody>
      </p:sp>
      <p:sp>
        <p:nvSpPr>
          <p:cNvPr id="6" name="Rectangle 5"/>
          <p:cNvSpPr/>
          <p:nvPr/>
        </p:nvSpPr>
        <p:spPr>
          <a:xfrm>
            <a:off x="251520" y="1094600"/>
            <a:ext cx="8640960" cy="370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b="1" dirty="0" err="1" smtClean="0">
                <a:solidFill>
                  <a:srgbClr val="0000FF"/>
                </a:solidFill>
                <a:effectLst/>
                <a:latin typeface="Courier New"/>
                <a:ea typeface="Times New Roman"/>
                <a:cs typeface="Times New Roman"/>
              </a:rPr>
              <a:t>def</a:t>
            </a:r>
            <a:r>
              <a:rPr lang="en-GB" sz="1400" dirty="0" smtClean="0">
                <a:solidFill>
                  <a:srgbClr val="000000"/>
                </a:solidFill>
                <a:effectLst/>
                <a:latin typeface="Courier New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FF00FF"/>
                </a:solidFill>
                <a:effectLst/>
                <a:latin typeface="Courier New"/>
                <a:ea typeface="Times New Roman"/>
                <a:cs typeface="Times New Roman"/>
              </a:rPr>
              <a:t>get_ozone_conc</a:t>
            </a:r>
            <a:r>
              <a:rPr lang="en-GB" sz="1400" b="1" dirty="0" smtClean="0">
                <a:solidFill>
                  <a:srgbClr val="000080"/>
                </a:solidFill>
                <a:effectLst/>
                <a:latin typeface="Courier New"/>
                <a:ea typeface="Times New Roman"/>
                <a:cs typeface="Times New Roman"/>
              </a:rPr>
              <a:t>(</a:t>
            </a:r>
            <a:r>
              <a:rPr lang="en-GB" sz="1400" dirty="0" err="1" smtClean="0">
                <a:solidFill>
                  <a:srgbClr val="000000"/>
                </a:solidFill>
                <a:effectLst/>
                <a:latin typeface="Courier New"/>
                <a:ea typeface="Times New Roman"/>
                <a:cs typeface="Times New Roman"/>
              </a:rPr>
              <a:t>lat</a:t>
            </a:r>
            <a:r>
              <a:rPr lang="en-GB" sz="1400" b="1" dirty="0" smtClean="0">
                <a:solidFill>
                  <a:srgbClr val="000080"/>
                </a:solidFill>
                <a:effectLst/>
                <a:latin typeface="Courier New"/>
                <a:ea typeface="Times New Roman"/>
                <a:cs typeface="Times New Roman"/>
              </a:rPr>
              <a:t>,</a:t>
            </a:r>
            <a:r>
              <a:rPr lang="en-GB" sz="1400" dirty="0" smtClean="0">
                <a:solidFill>
                  <a:srgbClr val="000000"/>
                </a:solidFill>
                <a:effectLst/>
                <a:latin typeface="Courier New"/>
                <a:ea typeface="Times New Roman"/>
                <a:cs typeface="Times New Roman"/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  <a:effectLst/>
                <a:latin typeface="Courier New"/>
                <a:ea typeface="Times New Roman"/>
                <a:cs typeface="Times New Roman"/>
              </a:rPr>
              <a:t>lon</a:t>
            </a:r>
            <a:r>
              <a:rPr lang="en-GB" sz="1400" b="1" dirty="0" smtClean="0">
                <a:solidFill>
                  <a:srgbClr val="000080"/>
                </a:solidFill>
                <a:effectLst/>
                <a:latin typeface="Courier New"/>
                <a:ea typeface="Times New Roman"/>
                <a:cs typeface="Times New Roman"/>
              </a:rPr>
              <a:t>,</a:t>
            </a:r>
            <a:r>
              <a:rPr lang="en-GB" sz="1400" dirty="0" smtClean="0">
                <a:solidFill>
                  <a:srgbClr val="000000"/>
                </a:solidFill>
                <a:effectLst/>
                <a:latin typeface="Courier New"/>
                <a:ea typeface="Times New Roman"/>
                <a:cs typeface="Times New Roman"/>
              </a:rPr>
              <a:t> timestamp</a:t>
            </a:r>
            <a:r>
              <a:rPr lang="en-GB" sz="1400" b="1" dirty="0" smtClean="0">
                <a:solidFill>
                  <a:srgbClr val="000080"/>
                </a:solidFill>
                <a:effectLst/>
                <a:latin typeface="Courier New"/>
                <a:ea typeface="Times New Roman"/>
                <a:cs typeface="Times New Roman"/>
              </a:rPr>
              <a:t>):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000000"/>
                </a:solidFill>
                <a:effectLst/>
                <a:latin typeface="Courier New"/>
                <a:ea typeface="Times New Roman"/>
                <a:cs typeface="Times New Roman"/>
              </a:rPr>
              <a:t>    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"""Returns the ozone contents in </a:t>
            </a:r>
            <a:r>
              <a:rPr lang="en-GB" sz="1400" dirty="0" err="1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matm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-cm for the given latitude/longitude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and timestamp (provided as either a </a:t>
            </a:r>
            <a:r>
              <a:rPr lang="en-GB" sz="1400" dirty="0" err="1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datetime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object or a string in any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GB" sz="1400" dirty="0" smtClean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  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sensible format</a:t>
            </a:r>
            <a:r>
              <a:rPr lang="en-GB" dirty="0" smtClean="0">
                <a:ea typeface="Times New Roman"/>
                <a:cs typeface="Times New Roman"/>
              </a:rPr>
              <a:t> 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- I strongly recommend using an ISO 8601 format of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GB" sz="1400" dirty="0" smtClean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  </a:t>
            </a:r>
            <a:r>
              <a:rPr lang="en-GB" sz="1400" dirty="0" err="1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yyyy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-mm-</a:t>
            </a:r>
            <a:r>
              <a:rPr lang="en-GB" sz="1400" dirty="0" err="1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dd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) according to van </a:t>
            </a:r>
            <a:r>
              <a:rPr lang="en-GB" sz="1400" dirty="0" err="1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Heuklon's</a:t>
            </a:r>
            <a:r>
              <a:rPr lang="en-GB" dirty="0" smtClean="0">
                <a:ea typeface="Times New Roman"/>
                <a:cs typeface="Times New Roman"/>
              </a:rPr>
              <a:t> 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Ozone model.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The model is described in Van </a:t>
            </a:r>
            <a:r>
              <a:rPr lang="en-GB" sz="1400" dirty="0" err="1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Heuklon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, T. K. (1979).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Estimating atmospheric ozone for solar radiation models. Solar Energy, 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GB" sz="1400" dirty="0" smtClean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  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22(1), 63-68.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Variable names in the function are the same as those in equation 4 of the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</a:t>
            </a:r>
            <a:r>
              <a:rPr lang="en-GB" sz="1400" dirty="0" smtClean="0">
                <a:solidFill>
                  <a:srgbClr val="FF8000"/>
                </a:solidFill>
                <a:latin typeface="Courier New"/>
                <a:ea typeface="Times New Roman"/>
                <a:cs typeface="Times New Roman"/>
              </a:rPr>
              <a:t>   </a:t>
            </a: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paper above.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400" dirty="0" smtClean="0">
                <a:solidFill>
                  <a:srgbClr val="FF8000"/>
                </a:solidFill>
                <a:effectLst/>
                <a:latin typeface="Courier New"/>
                <a:ea typeface="Times New Roman"/>
                <a:cs typeface="Times New Roman"/>
              </a:rPr>
              <a:t>    """</a:t>
            </a:r>
            <a:endParaRPr lang="en-GB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400" dirty="0">
              <a:ea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4365104"/>
            <a:ext cx="8856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Use </a:t>
            </a:r>
            <a:r>
              <a:rPr lang="en-GB" sz="2400" b="1" dirty="0" err="1" smtClean="0"/>
              <a:t>docstrings</a:t>
            </a:r>
            <a:r>
              <a:rPr lang="en-GB" sz="2400" dirty="0" smtClean="0"/>
              <a:t> – Python is one of the few languages to provide them!</a:t>
            </a:r>
          </a:p>
          <a:p>
            <a:endParaRPr lang="en-GB" sz="2400" dirty="0"/>
          </a:p>
          <a:p>
            <a:r>
              <a:rPr lang="en-GB" sz="2400" dirty="0" smtClean="0"/>
              <a:t>Available when programming:</a:t>
            </a:r>
          </a:p>
          <a:p>
            <a:r>
              <a:rPr lang="en-GB" sz="2400" dirty="0"/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help(function)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function.__doc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function? </a:t>
            </a:r>
            <a:r>
              <a:rPr lang="en-GB" sz="2400" dirty="0" smtClean="0">
                <a:cs typeface="Courier New" panose="02070309020205020404" pitchFamily="49" charset="0"/>
              </a:rPr>
              <a:t>(in </a:t>
            </a:r>
            <a:r>
              <a:rPr lang="en-GB" sz="2400" dirty="0" err="1" smtClean="0">
                <a:cs typeface="Courier New" panose="02070309020205020404" pitchFamily="49" charset="0"/>
              </a:rPr>
              <a:t>IPython</a:t>
            </a:r>
            <a:r>
              <a:rPr lang="en-GB" sz="2400" dirty="0" smtClean="0">
                <a:cs typeface="Courier New" panose="02070309020205020404" pitchFamily="49" charset="0"/>
              </a:rPr>
              <a:t>)</a:t>
            </a:r>
            <a:endParaRPr lang="en-GB" sz="2400" dirty="0"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5112" y="642197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hlinkClick r:id="rId2"/>
              </a:rPr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1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7420</TotalTime>
  <Words>616</Words>
  <Application>Microsoft Office PowerPoint</Application>
  <PresentationFormat>On-screen Show (4:3)</PresentationFormat>
  <Paragraphs>144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Good Programming Practice</vt:lpstr>
      <vt:lpstr>PowerPoint Presentation</vt:lpstr>
      <vt:lpstr>PowerPoint Presentation</vt:lpstr>
      <vt:lpstr>Comments</vt:lpstr>
      <vt:lpstr>Comments</vt:lpstr>
      <vt:lpstr>Comments</vt:lpstr>
      <vt:lpstr>Variable naming</vt:lpstr>
      <vt:lpstr>Variable naming</vt:lpstr>
      <vt:lpstr>Documentation</vt:lpstr>
      <vt:lpstr>Functions</vt:lpstr>
      <vt:lpstr>Functions</vt:lpstr>
      <vt:lpstr>Functions</vt:lpstr>
      <vt:lpstr>PowerPoint Presentation</vt:lpstr>
      <vt:lpstr>PowerPoint Presentation</vt:lpstr>
      <vt:lpstr>Levels of decomposition</vt:lpstr>
      <vt:lpstr>Functions</vt:lpstr>
      <vt:lpstr>Functions – how long?</vt:lpstr>
      <vt:lpstr>Central Heating control</vt:lpstr>
      <vt:lpstr>General style</vt:lpstr>
      <vt:lpstr>Source control</vt:lpstr>
      <vt:lpstr>Automated testing</vt:lpstr>
      <vt:lpstr>Automated testing</vt:lpstr>
      <vt:lpstr>Summary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Wilson</dc:creator>
  <cp:lastModifiedBy>Robin Wilson</cp:lastModifiedBy>
  <cp:revision>54</cp:revision>
  <dcterms:created xsi:type="dcterms:W3CDTF">2015-02-17T09:56:50Z</dcterms:created>
  <dcterms:modified xsi:type="dcterms:W3CDTF">2015-02-22T22:07:58Z</dcterms:modified>
</cp:coreProperties>
</file>