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0" r:id="rId3"/>
    <p:sldId id="258" r:id="rId4"/>
    <p:sldId id="280" r:id="rId5"/>
    <p:sldId id="269" r:id="rId6"/>
    <p:sldId id="274" r:id="rId7"/>
    <p:sldId id="292" r:id="rId8"/>
    <p:sldId id="293" r:id="rId9"/>
    <p:sldId id="275" r:id="rId10"/>
    <p:sldId id="295" r:id="rId11"/>
    <p:sldId id="276" r:id="rId12"/>
    <p:sldId id="281" r:id="rId13"/>
    <p:sldId id="297" r:id="rId14"/>
    <p:sldId id="261" r:id="rId15"/>
    <p:sldId id="299" r:id="rId16"/>
    <p:sldId id="300" r:id="rId17"/>
    <p:sldId id="301" r:id="rId18"/>
    <p:sldId id="302" r:id="rId19"/>
    <p:sldId id="262" r:id="rId20"/>
    <p:sldId id="304" r:id="rId21"/>
    <p:sldId id="305" r:id="rId22"/>
    <p:sldId id="306" r:id="rId23"/>
    <p:sldId id="307" r:id="rId24"/>
    <p:sldId id="259" r:id="rId25"/>
    <p:sldId id="264" r:id="rId26"/>
    <p:sldId id="265" r:id="rId27"/>
    <p:sldId id="266" r:id="rId28"/>
    <p:sldId id="267" r:id="rId29"/>
    <p:sldId id="268" r:id="rId30"/>
    <p:sldId id="309" r:id="rId31"/>
    <p:sldId id="270" r:id="rId32"/>
    <p:sldId id="279" r:id="rId33"/>
    <p:sldId id="311" r:id="rId34"/>
    <p:sldId id="271" r:id="rId35"/>
    <p:sldId id="319" r:id="rId36"/>
    <p:sldId id="260" r:id="rId37"/>
    <p:sldId id="313" r:id="rId38"/>
    <p:sldId id="282" r:id="rId39"/>
    <p:sldId id="284" r:id="rId40"/>
    <p:sldId id="272" r:id="rId41"/>
    <p:sldId id="277" r:id="rId42"/>
    <p:sldId id="288" r:id="rId43"/>
    <p:sldId id="285" r:id="rId44"/>
    <p:sldId id="315" r:id="rId45"/>
    <p:sldId id="316" r:id="rId46"/>
    <p:sldId id="317" r:id="rId47"/>
    <p:sldId id="318" r:id="rId48"/>
    <p:sldId id="287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E0FF"/>
    <a:srgbClr val="FF0000"/>
    <a:srgbClr val="00B0F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37" autoAdjust="0"/>
    <p:restoredTop sz="94660"/>
  </p:normalViewPr>
  <p:slideViewPr>
    <p:cSldViewPr>
      <p:cViewPr varScale="1">
        <p:scale>
          <a:sx n="107" d="100"/>
          <a:sy n="107" d="100"/>
        </p:scale>
        <p:origin x="-105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8EDF-379C-4F56-968E-9F944338389C}" type="datetimeFigureOut">
              <a:rPr lang="en-GB" smtClean="0"/>
              <a:t>13/01/2015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A34A-FE42-42B7-ABC1-9E2DE59319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720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8EDF-379C-4F56-968E-9F944338389C}" type="datetimeFigureOut">
              <a:rPr lang="en-GB" smtClean="0"/>
              <a:t>13/01/2015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A34A-FE42-42B7-ABC1-9E2DE59319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402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8EDF-379C-4F56-968E-9F944338389C}" type="datetimeFigureOut">
              <a:rPr lang="en-GB" smtClean="0"/>
              <a:t>13/01/2015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A34A-FE42-42B7-ABC1-9E2DE59319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48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8EDF-379C-4F56-968E-9F944338389C}" type="datetimeFigureOut">
              <a:rPr lang="en-GB" smtClean="0"/>
              <a:t>13/01/2015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A34A-FE42-42B7-ABC1-9E2DE59319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013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8EDF-379C-4F56-968E-9F944338389C}" type="datetimeFigureOut">
              <a:rPr lang="en-GB" smtClean="0"/>
              <a:t>13/01/2015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A34A-FE42-42B7-ABC1-9E2DE59319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185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8EDF-379C-4F56-968E-9F944338389C}" type="datetimeFigureOut">
              <a:rPr lang="en-GB" smtClean="0"/>
              <a:t>13/01/2015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A34A-FE42-42B7-ABC1-9E2DE59319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230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8EDF-379C-4F56-968E-9F944338389C}" type="datetimeFigureOut">
              <a:rPr lang="en-GB" smtClean="0"/>
              <a:t>13/01/2015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A34A-FE42-42B7-ABC1-9E2DE59319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939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8EDF-379C-4F56-968E-9F944338389C}" type="datetimeFigureOut">
              <a:rPr lang="en-GB" smtClean="0"/>
              <a:t>13/01/2015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A34A-FE42-42B7-ABC1-9E2DE59319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610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8EDF-379C-4F56-968E-9F944338389C}" type="datetimeFigureOut">
              <a:rPr lang="en-GB" smtClean="0"/>
              <a:t>13/01/2015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A34A-FE42-42B7-ABC1-9E2DE59319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214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8EDF-379C-4F56-968E-9F944338389C}" type="datetimeFigureOut">
              <a:rPr lang="en-GB" smtClean="0"/>
              <a:t>13/01/2015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A34A-FE42-42B7-ABC1-9E2DE59319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612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8EDF-379C-4F56-968E-9F944338389C}" type="datetimeFigureOut">
              <a:rPr lang="en-GB" smtClean="0"/>
              <a:t>13/01/2015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A34A-FE42-42B7-ABC1-9E2DE59319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342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198EDF-379C-4F56-968E-9F944338389C}" type="datetimeFigureOut">
              <a:rPr lang="en-GB" smtClean="0"/>
              <a:t>13/01/2015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0A34A-FE42-42B7-ABC1-9E2DE59319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3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3.wdp"/><Relationship Id="rId7" Type="http://schemas.openxmlformats.org/officeDocument/2006/relationships/image" Target="../media/image3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twilson.com/johnsnow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 10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13" y="-11588"/>
            <a:ext cx="9164713" cy="7848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 10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9239"/>
            <a:ext cx="3960440" cy="641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 descr=" 2"/>
          <p:cNvSpPr txBox="1"/>
          <p:nvPr/>
        </p:nvSpPr>
        <p:spPr>
          <a:xfrm>
            <a:off x="4139952" y="876776"/>
            <a:ext cx="48965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 smtClean="0"/>
              <a:t>John Snow in the</a:t>
            </a:r>
          </a:p>
          <a:p>
            <a:pPr algn="ctr"/>
            <a:r>
              <a:rPr lang="en-GB" sz="7200" b="1" dirty="0" smtClean="0"/>
              <a:t>21</a:t>
            </a:r>
            <a:r>
              <a:rPr lang="en-GB" sz="7200" b="1" baseline="30000" dirty="0" smtClean="0"/>
              <a:t>st</a:t>
            </a:r>
            <a:r>
              <a:rPr lang="en-GB" sz="7200" b="1" dirty="0" smtClean="0"/>
              <a:t> century</a:t>
            </a:r>
            <a:endParaRPr lang="en-GB" sz="7200" b="1" dirty="0"/>
          </a:p>
        </p:txBody>
      </p:sp>
      <p:sp>
        <p:nvSpPr>
          <p:cNvPr id="4" name="TextBox 3" descr=" 4"/>
          <p:cNvSpPr txBox="1"/>
          <p:nvPr/>
        </p:nvSpPr>
        <p:spPr>
          <a:xfrm>
            <a:off x="4118258" y="4725144"/>
            <a:ext cx="49685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/>
              <a:t>Robin Wilson</a:t>
            </a:r>
          </a:p>
          <a:p>
            <a:pPr algn="ctr"/>
            <a:endParaRPr lang="en-GB" sz="2400" b="1" dirty="0" smtClean="0"/>
          </a:p>
          <a:p>
            <a:pPr algn="ctr"/>
            <a:r>
              <a:rPr lang="en-GB" sz="2400" b="1" dirty="0" smtClean="0"/>
              <a:t>@</a:t>
            </a:r>
            <a:r>
              <a:rPr lang="en-GB" sz="2400" b="1" dirty="0" err="1" smtClean="0"/>
              <a:t>sciremotesense</a:t>
            </a:r>
            <a:endParaRPr lang="en-GB" sz="2400" b="1" dirty="0" smtClean="0"/>
          </a:p>
          <a:p>
            <a:pPr algn="ctr"/>
            <a:r>
              <a:rPr lang="en-GB" sz="2400" b="1" dirty="0" smtClean="0"/>
              <a:t>www.rtwilson.com/academic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90896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 819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4" t="24815" r="18295" b="29785"/>
          <a:stretch/>
        </p:blipFill>
        <p:spPr bwMode="auto">
          <a:xfrm>
            <a:off x="0" y="23214"/>
            <a:ext cx="9144000" cy="697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 descr=" 2"/>
          <p:cNvSpPr/>
          <p:nvPr/>
        </p:nvSpPr>
        <p:spPr>
          <a:xfrm>
            <a:off x="4652475" y="3132501"/>
            <a:ext cx="288032" cy="288032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 descr=" 4"/>
          <p:cNvSpPr/>
          <p:nvPr/>
        </p:nvSpPr>
        <p:spPr>
          <a:xfrm>
            <a:off x="5605513" y="6544485"/>
            <a:ext cx="288032" cy="288032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 descr=" 5"/>
          <p:cNvSpPr/>
          <p:nvPr/>
        </p:nvSpPr>
        <p:spPr>
          <a:xfrm>
            <a:off x="1162223" y="2149790"/>
            <a:ext cx="288032" cy="288032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 descr=" 6"/>
          <p:cNvSpPr/>
          <p:nvPr/>
        </p:nvSpPr>
        <p:spPr>
          <a:xfrm>
            <a:off x="8371490" y="5373216"/>
            <a:ext cx="288032" cy="288032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 descr=" 7"/>
          <p:cNvSpPr/>
          <p:nvPr/>
        </p:nvSpPr>
        <p:spPr>
          <a:xfrm>
            <a:off x="990846" y="146305"/>
            <a:ext cx="288032" cy="288032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2" descr=" 112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069" y="-27384"/>
            <a:ext cx="345757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88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ropbox\Dropbox\SnowGIS\SnowMap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4" t="24815" r="18295" b="29785"/>
          <a:stretch/>
        </p:blipFill>
        <p:spPr bwMode="auto">
          <a:xfrm>
            <a:off x="0" y="23214"/>
            <a:ext cx="9144000" cy="697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4652475" y="3132501"/>
            <a:ext cx="288032" cy="288032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5605513" y="6544485"/>
            <a:ext cx="288032" cy="288032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1162223" y="2149790"/>
            <a:ext cx="288032" cy="288032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8371490" y="5373216"/>
            <a:ext cx="288032" cy="288032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990846" y="146305"/>
            <a:ext cx="288032" cy="288032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Multiply 2"/>
          <p:cNvSpPr/>
          <p:nvPr/>
        </p:nvSpPr>
        <p:spPr>
          <a:xfrm>
            <a:off x="3779912" y="2240868"/>
            <a:ext cx="2088232" cy="2071298"/>
          </a:xfrm>
          <a:prstGeom prst="mathMultiply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218" name="Picture 2" descr="http://www.ph.ucla.edu/epi/snow/graphics/cricketfig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207" y="-44178"/>
            <a:ext cx="4286250" cy="21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48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 819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4" t="24815" r="18295" b="29785"/>
          <a:stretch/>
        </p:blipFill>
        <p:spPr bwMode="auto">
          <a:xfrm>
            <a:off x="0" y="23214"/>
            <a:ext cx="9144000" cy="697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 descr=" 7"/>
          <p:cNvSpPr/>
          <p:nvPr/>
        </p:nvSpPr>
        <p:spPr>
          <a:xfrm>
            <a:off x="5580112" y="2646622"/>
            <a:ext cx="1080120" cy="1070409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 descr=" 10"/>
          <p:cNvSpPr/>
          <p:nvPr/>
        </p:nvSpPr>
        <p:spPr>
          <a:xfrm>
            <a:off x="1835696" y="4149080"/>
            <a:ext cx="1080120" cy="1070409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95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 819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4" t="24815" r="18295" b="29785"/>
          <a:stretch/>
        </p:blipFill>
        <p:spPr bwMode="auto">
          <a:xfrm>
            <a:off x="0" y="23214"/>
            <a:ext cx="9144000" cy="697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 descr=" 7"/>
          <p:cNvSpPr/>
          <p:nvPr/>
        </p:nvSpPr>
        <p:spPr>
          <a:xfrm>
            <a:off x="5580112" y="2646622"/>
            <a:ext cx="1080120" cy="1070409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 descr=" 10"/>
          <p:cNvSpPr/>
          <p:nvPr/>
        </p:nvSpPr>
        <p:spPr>
          <a:xfrm>
            <a:off x="1835696" y="4149080"/>
            <a:ext cx="1080120" cy="1070409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2" descr=" 245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-21464"/>
            <a:ext cx="3770046" cy="227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93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 2"/>
          <p:cNvSpPr txBox="1"/>
          <p:nvPr/>
        </p:nvSpPr>
        <p:spPr>
          <a:xfrm>
            <a:off x="143000" y="85792"/>
            <a:ext cx="90010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5400" b="1" smtClean="0">
                <a:latin typeface="Calibri"/>
              </a:rPr>
              <a:t>John Snow was the first</a:t>
            </a:r>
          </a:p>
          <a:p>
            <a:endParaRPr lang="en-GB" sz="5400" dirty="0"/>
          </a:p>
          <a:p>
            <a:pPr marL="685800" indent="-685800" algn="ctr">
              <a:buChar char=" "/>
            </a:pPr>
            <a:r>
              <a:rPr lang="en-GB" sz="5400" smtClean="0"/>
              <a:t>              </a:t>
            </a:r>
            <a:endParaRPr lang="en-GB" sz="5400" dirty="0" smtClean="0"/>
          </a:p>
          <a:p>
            <a:endParaRPr lang="en-GB" sz="1400" dirty="0" smtClean="0"/>
          </a:p>
          <a:p>
            <a:pPr marL="685800" indent="-685800" algn="ctr">
              <a:buChar char=" "/>
            </a:pPr>
            <a:r>
              <a:rPr lang="en-GB" sz="5400" smtClean="0"/>
              <a:t>               </a:t>
            </a:r>
            <a:endParaRPr lang="en-GB" sz="5400" dirty="0"/>
          </a:p>
          <a:p>
            <a:endParaRPr lang="en-GB" sz="1400" dirty="0" smtClean="0"/>
          </a:p>
          <a:p>
            <a:pPr marL="685800" indent="-685800" algn="ctr">
              <a:buChar char=" "/>
            </a:pPr>
            <a:r>
              <a:rPr lang="en-GB" sz="5400" smtClean="0"/>
              <a:t>                     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374452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 2"/>
          <p:cNvSpPr txBox="1"/>
          <p:nvPr/>
        </p:nvSpPr>
        <p:spPr>
          <a:xfrm>
            <a:off x="143000" y="85792"/>
            <a:ext cx="90010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5400" b="1" smtClean="0">
                <a:latin typeface="Calibri"/>
              </a:rPr>
              <a:t>John Snow was the first</a:t>
            </a:r>
          </a:p>
          <a:p>
            <a:endParaRPr lang="en-GB" sz="5400" dirty="0"/>
          </a:p>
          <a:p>
            <a:pPr lvl="0" algn="ctr"/>
            <a:r>
              <a:rPr lang="en-GB" sz="5400" smtClean="0">
                <a:latin typeface="Calibri"/>
              </a:rPr>
              <a:t>epidemiologist</a:t>
            </a:r>
          </a:p>
          <a:p>
            <a:endParaRPr lang="en-GB" sz="1400" dirty="0" smtClean="0"/>
          </a:p>
          <a:p>
            <a:pPr marL="685800" indent="-685800" algn="ctr">
              <a:buChar char=" "/>
            </a:pPr>
            <a:r>
              <a:rPr lang="en-GB" sz="5400" smtClean="0"/>
              <a:t>               </a:t>
            </a:r>
            <a:endParaRPr lang="en-GB" sz="5400" dirty="0"/>
          </a:p>
          <a:p>
            <a:endParaRPr lang="en-GB" sz="1400" dirty="0" smtClean="0"/>
          </a:p>
          <a:p>
            <a:pPr marL="685800" indent="-685800" algn="ctr">
              <a:buChar char=" "/>
            </a:pPr>
            <a:r>
              <a:rPr lang="en-GB" sz="5400" smtClean="0"/>
              <a:t>                     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10517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 2"/>
          <p:cNvSpPr txBox="1"/>
          <p:nvPr/>
        </p:nvSpPr>
        <p:spPr>
          <a:xfrm>
            <a:off x="143000" y="85792"/>
            <a:ext cx="90010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5400" b="1" smtClean="0">
                <a:latin typeface="Calibri"/>
              </a:rPr>
              <a:t>John Snow was the first</a:t>
            </a:r>
          </a:p>
          <a:p>
            <a:endParaRPr lang="en-GB" sz="5400" dirty="0"/>
          </a:p>
          <a:p>
            <a:pPr lvl="0" algn="ctr"/>
            <a:r>
              <a:rPr lang="en-GB" sz="5400" smtClean="0">
                <a:latin typeface="Calibri"/>
              </a:rPr>
              <a:t>epidemiologist</a:t>
            </a:r>
          </a:p>
          <a:p>
            <a:endParaRPr lang="en-GB" sz="1400" dirty="0" smtClean="0"/>
          </a:p>
          <a:p>
            <a:pPr lvl="0" algn="ctr"/>
            <a:r>
              <a:rPr lang="en-GB" sz="5400" smtClean="0">
                <a:latin typeface="Calibri"/>
              </a:rPr>
              <a:t>GIS technician?</a:t>
            </a:r>
          </a:p>
          <a:p>
            <a:endParaRPr lang="en-GB" sz="1400" dirty="0" smtClean="0"/>
          </a:p>
          <a:p>
            <a:pPr marL="685800" indent="-685800" algn="ctr">
              <a:buChar char=" "/>
            </a:pPr>
            <a:r>
              <a:rPr lang="en-GB" sz="5400" smtClean="0"/>
              <a:t>                     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228494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 2"/>
          <p:cNvSpPr txBox="1"/>
          <p:nvPr/>
        </p:nvSpPr>
        <p:spPr>
          <a:xfrm>
            <a:off x="143000" y="85792"/>
            <a:ext cx="9001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5400" b="1" smtClean="0">
                <a:latin typeface="Calibri"/>
              </a:rPr>
              <a:t>John Snow was the first</a:t>
            </a:r>
          </a:p>
          <a:p>
            <a:endParaRPr lang="en-GB" sz="5400" dirty="0"/>
          </a:p>
          <a:p>
            <a:pPr lvl="0" algn="ctr"/>
            <a:r>
              <a:rPr lang="en-GB" sz="5400" smtClean="0">
                <a:latin typeface="Calibri"/>
              </a:rPr>
              <a:t>epidemiologist</a:t>
            </a:r>
          </a:p>
          <a:p>
            <a:endParaRPr lang="en-GB" sz="1400" dirty="0" smtClean="0"/>
          </a:p>
          <a:p>
            <a:pPr lvl="0" algn="ctr"/>
            <a:r>
              <a:rPr lang="en-GB" sz="5400" smtClean="0">
                <a:latin typeface="Calibri"/>
              </a:rPr>
              <a:t>GIS technician?</a:t>
            </a:r>
          </a:p>
          <a:p>
            <a:endParaRPr lang="en-GB" sz="1400" dirty="0" smtClean="0"/>
          </a:p>
          <a:p>
            <a:pPr lvl="0" algn="ctr"/>
            <a:r>
              <a:rPr lang="en-GB" sz="5400" smtClean="0">
                <a:latin typeface="Calibri"/>
              </a:rPr>
              <a:t>geospatial developer?</a:t>
            </a:r>
          </a:p>
          <a:p>
            <a:pPr marL="685800" indent="-685800" algn="ctr">
              <a:buChar char=" "/>
            </a:pP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18693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 2"/>
          <p:cNvSpPr txBox="1"/>
          <p:nvPr/>
        </p:nvSpPr>
        <p:spPr>
          <a:xfrm>
            <a:off x="143000" y="85792"/>
            <a:ext cx="9001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5400" b="1" smtClean="0">
                <a:latin typeface="Calibri"/>
              </a:rPr>
              <a:t>John Snow was the first</a:t>
            </a:r>
          </a:p>
          <a:p>
            <a:endParaRPr lang="en-GB" sz="5400" dirty="0"/>
          </a:p>
          <a:p>
            <a:pPr lvl="0" algn="ctr"/>
            <a:r>
              <a:rPr lang="en-GB" sz="5400" smtClean="0">
                <a:latin typeface="Calibri"/>
              </a:rPr>
              <a:t>epidemiologist</a:t>
            </a:r>
          </a:p>
          <a:p>
            <a:endParaRPr lang="en-GB" sz="1400" dirty="0" smtClean="0"/>
          </a:p>
          <a:p>
            <a:pPr lvl="0" algn="ctr"/>
            <a:r>
              <a:rPr lang="en-GB" sz="5400" smtClean="0">
                <a:latin typeface="Calibri"/>
              </a:rPr>
              <a:t>GIS technician?</a:t>
            </a:r>
          </a:p>
          <a:p>
            <a:endParaRPr lang="en-GB" sz="1400" dirty="0" smtClean="0"/>
          </a:p>
          <a:p>
            <a:pPr lvl="0" algn="ctr"/>
            <a:r>
              <a:rPr lang="en-GB" sz="5400" smtClean="0">
                <a:latin typeface="Calibri"/>
              </a:rPr>
              <a:t>geospatial developer?</a:t>
            </a:r>
          </a:p>
          <a:p>
            <a:pPr marL="685800" indent="-685800" algn="ctr">
              <a:buChar char=" "/>
            </a:pPr>
            <a:endParaRPr lang="en-GB" sz="5400" dirty="0"/>
          </a:p>
        </p:txBody>
      </p:sp>
      <p:sp>
        <p:nvSpPr>
          <p:cNvPr id="3" name="TextBox 2" descr=" 3"/>
          <p:cNvSpPr txBox="1"/>
          <p:nvPr/>
        </p:nvSpPr>
        <p:spPr>
          <a:xfrm>
            <a:off x="0" y="5229200"/>
            <a:ext cx="91394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 smtClean="0">
                <a:solidFill>
                  <a:srgbClr val="FF0000"/>
                </a:solidFill>
              </a:rPr>
              <a:t>All from the geography</a:t>
            </a:r>
            <a:endParaRPr lang="en-GB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65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 3"/>
          <p:cNvSpPr txBox="1"/>
          <p:nvPr/>
        </p:nvSpPr>
        <p:spPr>
          <a:xfrm>
            <a:off x="80870" y="620688"/>
            <a:ext cx="9001000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/>
              <a:t>Similar techniques are</a:t>
            </a:r>
            <a:br>
              <a:rPr lang="en-GB" sz="5400" dirty="0" smtClean="0"/>
            </a:br>
            <a:r>
              <a:rPr lang="en-GB" sz="5400" b="1" dirty="0" smtClean="0"/>
              <a:t>still used today</a:t>
            </a:r>
            <a:endParaRPr lang="en-GB" sz="5400" dirty="0" smtClean="0"/>
          </a:p>
          <a:p>
            <a:pPr algn="ctr"/>
            <a:endParaRPr lang="en-GB" sz="3200" dirty="0" smtClean="0"/>
          </a:p>
          <a:p>
            <a:pPr marL="571500" indent="-571500">
              <a:buFont typeface="Arial" panose="020B0604020202020204" pitchFamily="34" charset="0"/>
              <a:buChar char=" "/>
            </a:pPr>
            <a:r>
              <a:rPr lang="en-GB" sz="4400" smtClean="0"/>
              <a:t>                              </a:t>
            </a:r>
            <a:br>
              <a:rPr lang="en-GB" sz="4400" smtClean="0"/>
            </a:br>
            <a:r>
              <a:rPr lang="en-GB" sz="4400" smtClean="0"/>
              <a:t>      </a:t>
            </a:r>
            <a:endParaRPr lang="en-GB" sz="4400" dirty="0" smtClean="0"/>
          </a:p>
          <a:p>
            <a:pPr marL="571500" indent="-571500">
              <a:buFont typeface="Arial" panose="020B0604020202020204" pitchFamily="34" charset="0"/>
              <a:buChar char=" "/>
            </a:pPr>
            <a:r>
              <a:rPr lang="en-GB" sz="4400" smtClean="0"/>
              <a:t>                                </a:t>
            </a:r>
            <a:endParaRPr lang="en-GB" sz="4400" dirty="0" smtClean="0"/>
          </a:p>
          <a:p>
            <a:pPr marL="571500" indent="-571500">
              <a:buFont typeface="Arial" panose="020B0604020202020204" pitchFamily="34" charset="0"/>
              <a:buChar char=" "/>
            </a:pPr>
            <a:r>
              <a:rPr lang="en-GB" sz="4400" smtClean="0"/>
              <a:t>                            </a:t>
            </a:r>
            <a:br>
              <a:rPr lang="en-GB" sz="4400" smtClean="0"/>
            </a:br>
            <a:r>
              <a:rPr lang="en-GB" sz="4400" smtClean="0"/>
              <a:t>       </a:t>
            </a:r>
            <a:endParaRPr lang="en-GB" sz="4400" dirty="0" smtClean="0"/>
          </a:p>
          <a:p>
            <a:pPr marL="571500" indent="-571500">
              <a:buFont typeface="Arial" panose="020B0604020202020204" pitchFamily="34" charset="0"/>
              <a:buChar char=" "/>
            </a:pPr>
            <a:r>
              <a:rPr lang="en-GB" sz="4400" smtClean="0"/>
              <a:t>                              </a:t>
            </a:r>
            <a:endParaRPr lang="en-GB" sz="4400" dirty="0" smtClean="0"/>
          </a:p>
        </p:txBody>
      </p:sp>
    </p:spTree>
    <p:extLst>
      <p:ext uri="{BB962C8B-B14F-4D97-AF65-F5344CB8AC3E}">
        <p14:creationId xmlns:p14="http://schemas.microsoft.com/office/powerpoint/2010/main" val="339404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 10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13" y="-11588"/>
            <a:ext cx="9164713" cy="7848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 10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9239"/>
            <a:ext cx="3960440" cy="641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 descr=" 2"/>
          <p:cNvSpPr txBox="1"/>
          <p:nvPr/>
        </p:nvSpPr>
        <p:spPr>
          <a:xfrm>
            <a:off x="4139952" y="876776"/>
            <a:ext cx="48965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 smtClean="0"/>
              <a:t>John Snow in the</a:t>
            </a:r>
          </a:p>
          <a:p>
            <a:pPr algn="ctr"/>
            <a:r>
              <a:rPr lang="en-GB" sz="7200" b="1" dirty="0" smtClean="0"/>
              <a:t>21</a:t>
            </a:r>
            <a:r>
              <a:rPr lang="en-GB" sz="7200" b="1" baseline="30000" dirty="0" smtClean="0"/>
              <a:t>st</a:t>
            </a:r>
            <a:r>
              <a:rPr lang="en-GB" sz="7200" b="1" dirty="0" smtClean="0"/>
              <a:t> century</a:t>
            </a:r>
            <a:endParaRPr lang="en-GB" sz="7200" b="1" dirty="0"/>
          </a:p>
        </p:txBody>
      </p:sp>
      <p:sp>
        <p:nvSpPr>
          <p:cNvPr id="4" name="TextBox 3" descr=" 4"/>
          <p:cNvSpPr txBox="1"/>
          <p:nvPr/>
        </p:nvSpPr>
        <p:spPr>
          <a:xfrm>
            <a:off x="4118258" y="4725144"/>
            <a:ext cx="49685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/>
              <a:t>Robin Wilson</a:t>
            </a:r>
          </a:p>
          <a:p>
            <a:pPr algn="ctr"/>
            <a:endParaRPr lang="en-GB" sz="2400" b="1" dirty="0" smtClean="0"/>
          </a:p>
          <a:p>
            <a:pPr algn="ctr"/>
            <a:r>
              <a:rPr lang="en-GB" sz="2400" b="1" dirty="0" smtClean="0"/>
              <a:t>@</a:t>
            </a:r>
            <a:r>
              <a:rPr lang="en-GB" sz="2400" b="1" dirty="0" err="1" smtClean="0"/>
              <a:t>sciremotesense</a:t>
            </a:r>
            <a:endParaRPr lang="en-GB" sz="2400" b="1" dirty="0" smtClean="0"/>
          </a:p>
          <a:p>
            <a:pPr algn="ctr"/>
            <a:r>
              <a:rPr lang="en-GB" sz="2400" b="1" dirty="0" smtClean="0"/>
              <a:t>www.rtwilson.com/academic</a:t>
            </a:r>
            <a:endParaRPr lang="en-GB" sz="2400" b="1" dirty="0"/>
          </a:p>
        </p:txBody>
      </p:sp>
      <p:grpSp>
        <p:nvGrpSpPr>
          <p:cNvPr id="6" name="Group 5" descr=" 6"/>
          <p:cNvGrpSpPr/>
          <p:nvPr/>
        </p:nvGrpSpPr>
        <p:grpSpPr>
          <a:xfrm>
            <a:off x="4211960" y="4165362"/>
            <a:ext cx="4788693" cy="1387637"/>
            <a:chOff x="4211960" y="4165362"/>
            <a:chExt cx="4788693" cy="1387637"/>
          </a:xfrm>
        </p:grpSpPr>
        <p:pic>
          <p:nvPicPr>
            <p:cNvPr id="7" name="Picture 7" descr="http://www.thedutchphdcoach.com/wp-content/uploads/2012/01/IMG_0948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4481437"/>
              <a:ext cx="1071562" cy="1071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156176" y="4165362"/>
              <a:ext cx="8531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b="1" dirty="0" smtClean="0"/>
                <a:t>Dr?</a:t>
              </a:r>
              <a:endParaRPr lang="en-GB" sz="3600" b="1" dirty="0"/>
            </a:p>
          </p:txBody>
        </p:sp>
        <p:pic>
          <p:nvPicPr>
            <p:cNvPr id="9" name="Picture 7" descr="http://www.thedutchphdcoach.com/wp-content/uploads/2012/01/IMG_0948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9091" y="4481437"/>
              <a:ext cx="1071562" cy="1071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7016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 3"/>
          <p:cNvSpPr txBox="1"/>
          <p:nvPr/>
        </p:nvSpPr>
        <p:spPr>
          <a:xfrm>
            <a:off x="80870" y="620688"/>
            <a:ext cx="9001000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/>
              <a:t>Similar techniques are</a:t>
            </a:r>
            <a:br>
              <a:rPr lang="en-GB" sz="5400" dirty="0" smtClean="0"/>
            </a:br>
            <a:r>
              <a:rPr lang="en-GB" sz="5400" b="1" dirty="0" smtClean="0"/>
              <a:t>still used today</a:t>
            </a:r>
            <a:endParaRPr lang="en-GB" sz="5400" dirty="0" smtClean="0"/>
          </a:p>
          <a:p>
            <a:pPr algn="ctr"/>
            <a:endParaRPr lang="en-GB" sz="3200" dirty="0" smtClean="0"/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4400" smtClean="0">
                <a:latin typeface="Calibri"/>
              </a:rPr>
              <a:t>Can we use his data in modern tools?</a:t>
            </a:r>
          </a:p>
          <a:p>
            <a:pPr marL="571500" indent="-571500">
              <a:buFont typeface="Arial" panose="020B0604020202020204" pitchFamily="34" charset="0"/>
              <a:buChar char=" "/>
            </a:pPr>
            <a:r>
              <a:rPr lang="en-GB" sz="4400" smtClean="0"/>
              <a:t>                                </a:t>
            </a:r>
            <a:endParaRPr lang="en-GB" sz="4400" dirty="0" smtClean="0"/>
          </a:p>
          <a:p>
            <a:pPr marL="571500" indent="-571500">
              <a:buFont typeface="Arial" panose="020B0604020202020204" pitchFamily="34" charset="0"/>
              <a:buChar char=" "/>
            </a:pPr>
            <a:r>
              <a:rPr lang="en-GB" sz="4400" smtClean="0"/>
              <a:t>                            </a:t>
            </a:r>
            <a:br>
              <a:rPr lang="en-GB" sz="4400" smtClean="0"/>
            </a:br>
            <a:r>
              <a:rPr lang="en-GB" sz="4400" smtClean="0"/>
              <a:t>       </a:t>
            </a:r>
            <a:endParaRPr lang="en-GB" sz="4400" dirty="0" smtClean="0"/>
          </a:p>
          <a:p>
            <a:pPr marL="571500" indent="-571500">
              <a:buFont typeface="Arial" panose="020B0604020202020204" pitchFamily="34" charset="0"/>
              <a:buChar char=" "/>
            </a:pPr>
            <a:r>
              <a:rPr lang="en-GB" sz="4400" smtClean="0"/>
              <a:t>                              </a:t>
            </a:r>
            <a:endParaRPr lang="en-GB" sz="4400" dirty="0" smtClean="0"/>
          </a:p>
        </p:txBody>
      </p:sp>
    </p:spTree>
    <p:extLst>
      <p:ext uri="{BB962C8B-B14F-4D97-AF65-F5344CB8AC3E}">
        <p14:creationId xmlns:p14="http://schemas.microsoft.com/office/powerpoint/2010/main" val="149591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 3"/>
          <p:cNvSpPr txBox="1"/>
          <p:nvPr/>
        </p:nvSpPr>
        <p:spPr>
          <a:xfrm>
            <a:off x="80870" y="620688"/>
            <a:ext cx="9001000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/>
              <a:t>Similar techniques are</a:t>
            </a:r>
            <a:br>
              <a:rPr lang="en-GB" sz="5400" dirty="0" smtClean="0"/>
            </a:br>
            <a:r>
              <a:rPr lang="en-GB" sz="5400" b="1" dirty="0" smtClean="0"/>
              <a:t>still used today</a:t>
            </a:r>
            <a:endParaRPr lang="en-GB" sz="5400" dirty="0" smtClean="0"/>
          </a:p>
          <a:p>
            <a:pPr algn="ctr"/>
            <a:endParaRPr lang="en-GB" sz="3200" dirty="0" smtClean="0"/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4400" smtClean="0">
                <a:latin typeface="Calibri"/>
              </a:rPr>
              <a:t>Can we use his data in modern tools?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4400" smtClean="0">
                <a:latin typeface="Calibri"/>
              </a:rPr>
              <a:t>What would modern analyses give?</a:t>
            </a:r>
          </a:p>
          <a:p>
            <a:pPr marL="571500" indent="-571500">
              <a:buFont typeface="Arial" panose="020B0604020202020204" pitchFamily="34" charset="0"/>
              <a:buChar char=" "/>
            </a:pPr>
            <a:r>
              <a:rPr lang="en-GB" sz="4400" smtClean="0"/>
              <a:t>                            </a:t>
            </a:r>
            <a:br>
              <a:rPr lang="en-GB" sz="4400" smtClean="0"/>
            </a:br>
            <a:r>
              <a:rPr lang="en-GB" sz="4400" smtClean="0"/>
              <a:t>       </a:t>
            </a:r>
            <a:endParaRPr lang="en-GB" sz="4400" dirty="0" smtClean="0"/>
          </a:p>
          <a:p>
            <a:pPr marL="571500" indent="-571500">
              <a:buFont typeface="Arial" panose="020B0604020202020204" pitchFamily="34" charset="0"/>
              <a:buChar char=" "/>
            </a:pPr>
            <a:r>
              <a:rPr lang="en-GB" sz="4400" smtClean="0"/>
              <a:t>                              </a:t>
            </a:r>
            <a:endParaRPr lang="en-GB" sz="4400" dirty="0" smtClean="0"/>
          </a:p>
        </p:txBody>
      </p:sp>
    </p:spTree>
    <p:extLst>
      <p:ext uri="{BB962C8B-B14F-4D97-AF65-F5344CB8AC3E}">
        <p14:creationId xmlns:p14="http://schemas.microsoft.com/office/powerpoint/2010/main" val="205134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 3"/>
          <p:cNvSpPr txBox="1"/>
          <p:nvPr/>
        </p:nvSpPr>
        <p:spPr>
          <a:xfrm>
            <a:off x="80870" y="620688"/>
            <a:ext cx="9001000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/>
              <a:t>Similar techniques are</a:t>
            </a:r>
            <a:br>
              <a:rPr lang="en-GB" sz="5400" dirty="0" smtClean="0"/>
            </a:br>
            <a:r>
              <a:rPr lang="en-GB" sz="5400" b="1" dirty="0" smtClean="0"/>
              <a:t>still used today</a:t>
            </a:r>
            <a:endParaRPr lang="en-GB" sz="5400" dirty="0" smtClean="0"/>
          </a:p>
          <a:p>
            <a:pPr algn="ctr"/>
            <a:endParaRPr lang="en-GB" sz="3200" dirty="0" smtClean="0"/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4400" smtClean="0">
                <a:latin typeface="Calibri"/>
              </a:rPr>
              <a:t>Can we use his data in modern tools?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4400" smtClean="0">
                <a:latin typeface="Calibri"/>
              </a:rPr>
              <a:t>What would modern analyses give?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4400" smtClean="0">
                <a:latin typeface="Calibri"/>
              </a:rPr>
              <a:t>Do privacy concerns have an impact?</a:t>
            </a:r>
          </a:p>
          <a:p>
            <a:pPr marL="571500" indent="-571500">
              <a:buFont typeface="Arial" panose="020B0604020202020204" pitchFamily="34" charset="0"/>
              <a:buChar char=" "/>
            </a:pPr>
            <a:r>
              <a:rPr lang="en-GB" sz="4400" smtClean="0"/>
              <a:t>                              </a:t>
            </a:r>
            <a:endParaRPr lang="en-GB" sz="4400" dirty="0" smtClean="0"/>
          </a:p>
        </p:txBody>
      </p:sp>
    </p:spTree>
    <p:extLst>
      <p:ext uri="{BB962C8B-B14F-4D97-AF65-F5344CB8AC3E}">
        <p14:creationId xmlns:p14="http://schemas.microsoft.com/office/powerpoint/2010/main" val="49387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 3"/>
          <p:cNvSpPr txBox="1"/>
          <p:nvPr/>
        </p:nvSpPr>
        <p:spPr>
          <a:xfrm>
            <a:off x="80870" y="620688"/>
            <a:ext cx="90010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/>
              <a:t>Similar techniques are</a:t>
            </a:r>
            <a:br>
              <a:rPr lang="en-GB" sz="5400" dirty="0" smtClean="0"/>
            </a:br>
            <a:r>
              <a:rPr lang="en-GB" sz="5400" b="1" dirty="0" smtClean="0"/>
              <a:t>still used today</a:t>
            </a:r>
            <a:endParaRPr lang="en-GB" sz="5400" dirty="0" smtClean="0"/>
          </a:p>
          <a:p>
            <a:pPr algn="ctr"/>
            <a:endParaRPr lang="en-GB" sz="3200" dirty="0" smtClean="0"/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4400" smtClean="0">
                <a:latin typeface="Calibri"/>
              </a:rPr>
              <a:t>Can we use his data in modern tools?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4400" smtClean="0">
                <a:latin typeface="Calibri"/>
              </a:rPr>
              <a:t>What would modern analyses give?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4400" smtClean="0">
                <a:latin typeface="Calibri"/>
              </a:rPr>
              <a:t>Do privacy concerns have an impact?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4400" smtClean="0">
                <a:latin typeface="Calibri"/>
              </a:rPr>
              <a:t>What similar work is done now?</a:t>
            </a:r>
          </a:p>
          <a:p>
            <a:pPr marL="571500" indent="-571500">
              <a:buFont typeface="Arial" panose="020B0604020202020204" pitchFamily="34" charset="0"/>
              <a:buChar char=" "/>
            </a:pPr>
            <a:endParaRPr lang="en-GB" sz="4400" dirty="0" smtClean="0"/>
          </a:p>
        </p:txBody>
      </p:sp>
    </p:spTree>
    <p:extLst>
      <p:ext uri="{BB962C8B-B14F-4D97-AF65-F5344CB8AC3E}">
        <p14:creationId xmlns:p14="http://schemas.microsoft.com/office/powerpoint/2010/main" val="287700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ropbox\Dropbox\SnowGIS\Basemap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39486"/>
            <a:ext cx="9788463" cy="692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6024"/>
            <a:ext cx="91948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 err="1" smtClean="0"/>
              <a:t>Georeferencing</a:t>
            </a:r>
            <a:endParaRPr lang="en-GB" sz="5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-74792" y="6597352"/>
            <a:ext cx="4564198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OS </a:t>
            </a:r>
            <a:r>
              <a:rPr lang="en-GB" sz="1200" b="1" dirty="0" err="1" smtClean="0"/>
              <a:t>OpenData</a:t>
            </a:r>
            <a:r>
              <a:rPr lang="en-GB" sz="1200" b="1" dirty="0" smtClean="0"/>
              <a:t> </a:t>
            </a:r>
            <a:r>
              <a:rPr lang="en-GB" sz="1200" b="1" dirty="0" err="1" smtClean="0"/>
              <a:t>StreetView</a:t>
            </a:r>
            <a:r>
              <a:rPr lang="en-GB" sz="1200" b="1" dirty="0" smtClean="0"/>
              <a:t> – Crown copyright and database right 2014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42909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12576" y="40003"/>
            <a:ext cx="9788463" cy="692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58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12575" y="40003"/>
            <a:ext cx="9788461" cy="692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91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12575" y="40003"/>
            <a:ext cx="9788461" cy="692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216024" y="5949280"/>
            <a:ext cx="96845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 smtClean="0"/>
              <a:t>Available at </a:t>
            </a:r>
            <a:r>
              <a:rPr lang="en-GB" sz="4000" dirty="0" smtClean="0"/>
              <a:t>www.rtwilson.com/johnsnow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87702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000" y="73192"/>
            <a:ext cx="9001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/>
              <a:t>Snow just </a:t>
            </a:r>
            <a:r>
              <a:rPr lang="en-GB" sz="5400" b="1" dirty="0" smtClean="0"/>
              <a:t>looked</a:t>
            </a:r>
            <a:r>
              <a:rPr lang="en-GB" sz="5400" dirty="0" smtClean="0"/>
              <a:t> at the map</a:t>
            </a:r>
          </a:p>
          <a:p>
            <a:pPr algn="ctr"/>
            <a:endParaRPr lang="en-GB" sz="5400" dirty="0" smtClean="0"/>
          </a:p>
          <a:p>
            <a:pPr algn="ctr"/>
            <a:endParaRPr lang="en-GB" sz="5400" dirty="0"/>
          </a:p>
          <a:p>
            <a:pPr algn="ctr"/>
            <a:endParaRPr lang="en-GB" sz="5400" dirty="0"/>
          </a:p>
          <a:p>
            <a:pPr algn="ctr"/>
            <a:r>
              <a:rPr lang="en-GB" sz="5400" dirty="0" smtClean="0"/>
              <a:t>Lets try some</a:t>
            </a:r>
            <a:br>
              <a:rPr lang="en-GB" sz="5400" dirty="0" smtClean="0"/>
            </a:br>
            <a:r>
              <a:rPr lang="en-GB" sz="5400" b="1" dirty="0" smtClean="0"/>
              <a:t>modern analysis methods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24249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 51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2" y="29220"/>
            <a:ext cx="10945216" cy="753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 descr=" 2"/>
          <p:cNvSpPr txBox="1"/>
          <p:nvPr/>
        </p:nvSpPr>
        <p:spPr>
          <a:xfrm>
            <a:off x="0" y="16024"/>
            <a:ext cx="91948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 err="1" smtClean="0"/>
              <a:t>Voroni</a:t>
            </a:r>
            <a:r>
              <a:rPr lang="en-GB" sz="5400" b="1" dirty="0" smtClean="0"/>
              <a:t> polygons</a:t>
            </a:r>
            <a:endParaRPr lang="en-GB" sz="5400" b="1" dirty="0"/>
          </a:p>
        </p:txBody>
      </p:sp>
    </p:spTree>
    <p:extLst>
      <p:ext uri="{BB962C8B-B14F-4D97-AF65-F5344CB8AC3E}">
        <p14:creationId xmlns:p14="http://schemas.microsoft.com/office/powerpoint/2010/main" val="173421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1628800"/>
            <a:ext cx="6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Story</a:t>
            </a:r>
            <a:endParaRPr lang="en-GB" dirty="0"/>
          </a:p>
        </p:txBody>
      </p:sp>
      <p:pic>
        <p:nvPicPr>
          <p:cNvPr id="3074" name="Picture 2" descr="http://www.choleraandthethames.co.uk/templates/cholera/deafultNew/images/gallery/cartoons/image8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877175" cy="612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35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 51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2" y="29220"/>
            <a:ext cx="10945216" cy="753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 descr=" 2"/>
          <p:cNvSpPr txBox="1"/>
          <p:nvPr/>
        </p:nvSpPr>
        <p:spPr>
          <a:xfrm>
            <a:off x="0" y="16024"/>
            <a:ext cx="91948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 err="1" smtClean="0"/>
              <a:t>Voroni</a:t>
            </a:r>
            <a:r>
              <a:rPr lang="en-GB" sz="5400" b="1" dirty="0" smtClean="0"/>
              <a:t> polygons</a:t>
            </a:r>
            <a:endParaRPr lang="en-GB" sz="5400" b="1" dirty="0"/>
          </a:p>
        </p:txBody>
      </p:sp>
      <p:pic>
        <p:nvPicPr>
          <p:cNvPr id="4" name="Picture 4" descr=" 512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37112"/>
            <a:ext cx="280831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47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C:\Dropbox\Dropbox\SnowGIS\NetworkMap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5" r="19942"/>
          <a:stretch/>
        </p:blipFill>
        <p:spPr bwMode="auto">
          <a:xfrm>
            <a:off x="-88900" y="-99392"/>
            <a:ext cx="9486900" cy="928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6024"/>
            <a:ext cx="91948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/>
              <a:t>But you can’t walk through walls…</a:t>
            </a:r>
            <a:endParaRPr lang="en-GB" sz="4800" b="1" dirty="0"/>
          </a:p>
        </p:txBody>
      </p:sp>
    </p:spTree>
    <p:extLst>
      <p:ext uri="{BB962C8B-B14F-4D97-AF65-F5344CB8AC3E}">
        <p14:creationId xmlns:p14="http://schemas.microsoft.com/office/powerpoint/2010/main" val="374825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 204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" y="445455"/>
            <a:ext cx="9750412" cy="641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 descr=" 2"/>
          <p:cNvSpPr txBox="1"/>
          <p:nvPr/>
        </p:nvSpPr>
        <p:spPr>
          <a:xfrm>
            <a:off x="0" y="16024"/>
            <a:ext cx="91948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/>
              <a:t>Network analysis</a:t>
            </a:r>
            <a:endParaRPr lang="en-GB" sz="4800" b="1" dirty="0"/>
          </a:p>
        </p:txBody>
      </p:sp>
    </p:spTree>
    <p:extLst>
      <p:ext uri="{BB962C8B-B14F-4D97-AF65-F5344CB8AC3E}">
        <p14:creationId xmlns:p14="http://schemas.microsoft.com/office/powerpoint/2010/main" val="255635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 204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" y="445455"/>
            <a:ext cx="9750412" cy="641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 descr=" 2"/>
          <p:cNvSpPr txBox="1"/>
          <p:nvPr/>
        </p:nvSpPr>
        <p:spPr>
          <a:xfrm>
            <a:off x="0" y="16024"/>
            <a:ext cx="91948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/>
              <a:t>Network analysis</a:t>
            </a:r>
            <a:endParaRPr lang="en-GB" sz="4800" b="1" dirty="0"/>
          </a:p>
        </p:txBody>
      </p:sp>
      <p:pic>
        <p:nvPicPr>
          <p:cNvPr id="4" name="Picture 3" descr="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37112"/>
            <a:ext cx="280831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67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6024"/>
            <a:ext cx="91948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/>
              <a:t>Modern data can be a problem…</a:t>
            </a:r>
            <a:endParaRPr lang="en-GB" sz="4800" b="1" dirty="0"/>
          </a:p>
        </p:txBody>
      </p:sp>
      <p:pic>
        <p:nvPicPr>
          <p:cNvPr id="1027" name="Picture 3" descr="C:\Dropbox\Dropbox\SnowGIS\200mGridDeath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39" y="692696"/>
            <a:ext cx="9525580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54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6024"/>
            <a:ext cx="91948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/>
              <a:t>Modern data can be a problem…</a:t>
            </a:r>
            <a:endParaRPr lang="en-GB" sz="4800" b="1" dirty="0"/>
          </a:p>
        </p:txBody>
      </p:sp>
      <p:pic>
        <p:nvPicPr>
          <p:cNvPr id="1027" name="Picture 3" descr="C:\Dropbox\Dropbox\SnowGIS\200mGridDeath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39" y="692696"/>
            <a:ext cx="9525580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4.bp.blogspot.com/-JWS5-wC76ss/T7MicAqrUOI/AAAAAAAAILE/clNng2g50I0/s1600/Screen+shot+2012-05-16+at+04.43.2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618" y="4797152"/>
            <a:ext cx="2722650" cy="206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45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 30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61" y="479766"/>
            <a:ext cx="9856345" cy="637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 descr=" 4"/>
          <p:cNvSpPr txBox="1"/>
          <p:nvPr/>
        </p:nvSpPr>
        <p:spPr>
          <a:xfrm>
            <a:off x="0" y="16024"/>
            <a:ext cx="91948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/>
              <a:t>Modern data can be a problem…</a:t>
            </a:r>
            <a:endParaRPr lang="en-GB" sz="4800" b="1" dirty="0"/>
          </a:p>
        </p:txBody>
      </p:sp>
    </p:spTree>
    <p:extLst>
      <p:ext uri="{BB962C8B-B14F-4D97-AF65-F5344CB8AC3E}">
        <p14:creationId xmlns:p14="http://schemas.microsoft.com/office/powerpoint/2010/main" val="326555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 30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61" y="479766"/>
            <a:ext cx="9856345" cy="637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 descr=" 4"/>
          <p:cNvSpPr txBox="1"/>
          <p:nvPr/>
        </p:nvSpPr>
        <p:spPr>
          <a:xfrm>
            <a:off x="0" y="16024"/>
            <a:ext cx="91948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/>
              <a:t>Modern data can be a problem…</a:t>
            </a:r>
            <a:endParaRPr lang="en-GB" sz="4800" b="1" dirty="0"/>
          </a:p>
        </p:txBody>
      </p:sp>
      <p:pic>
        <p:nvPicPr>
          <p:cNvPr id="5" name="Picture 4" descr="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37112"/>
            <a:ext cx="280831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63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worldpop.org.uk/ebola/CIV-flows-sma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7"/>
          <a:stretch/>
        </p:blipFill>
        <p:spPr bwMode="auto">
          <a:xfrm>
            <a:off x="1669680" y="967160"/>
            <a:ext cx="5804640" cy="568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669360"/>
            <a:ext cx="31133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 smtClean="0"/>
              <a:t>Images courtesy of </a:t>
            </a:r>
            <a:r>
              <a:rPr lang="en-GB" sz="1000" b="1" dirty="0" err="1" smtClean="0"/>
              <a:t>Flowminder</a:t>
            </a:r>
            <a:r>
              <a:rPr lang="en-GB" sz="1000" b="1" dirty="0" smtClean="0"/>
              <a:t> (www.flowminder.org)</a:t>
            </a:r>
            <a:endParaRPr lang="en-GB" sz="1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6024"/>
            <a:ext cx="91948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/>
              <a:t>What do we do these days?</a:t>
            </a:r>
            <a:endParaRPr lang="en-GB" sz="4800" b="1" dirty="0"/>
          </a:p>
        </p:txBody>
      </p:sp>
    </p:spTree>
    <p:extLst>
      <p:ext uri="{BB962C8B-B14F-4D97-AF65-F5344CB8AC3E}">
        <p14:creationId xmlns:p14="http://schemas.microsoft.com/office/powerpoint/2010/main" val="184878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2" y="1106016"/>
            <a:ext cx="47625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data_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12" y="2886075"/>
            <a:ext cx="476250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669360"/>
            <a:ext cx="31133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 smtClean="0"/>
              <a:t>Images courtesy of </a:t>
            </a:r>
            <a:r>
              <a:rPr lang="en-GB" sz="1000" b="1" dirty="0" err="1" smtClean="0"/>
              <a:t>Flowminder</a:t>
            </a:r>
            <a:r>
              <a:rPr lang="en-GB" sz="1000" b="1" dirty="0" smtClean="0"/>
              <a:t> (www.flowminder.org)</a:t>
            </a:r>
            <a:endParaRPr lang="en-GB" sz="1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024"/>
            <a:ext cx="91948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/>
              <a:t>What do we do these days?</a:t>
            </a:r>
            <a:endParaRPr lang="en-GB" sz="4800" b="1" dirty="0"/>
          </a:p>
        </p:txBody>
      </p:sp>
    </p:spTree>
    <p:extLst>
      <p:ext uri="{BB962C8B-B14F-4D97-AF65-F5344CB8AC3E}">
        <p14:creationId xmlns:p14="http://schemas.microsoft.com/office/powerpoint/2010/main" val="174831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upload.wikimedia.org/wikipedia/commons/2/2d/Cholera_395.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686" y="1176908"/>
            <a:ext cx="6638629" cy="450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68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ropbox\Dropbox\SnowGIS\PM25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2080"/>
            <a:ext cx="10446102" cy="687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-27384"/>
            <a:ext cx="91948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/>
              <a:t>Air pollution &amp; health</a:t>
            </a:r>
            <a:endParaRPr lang="en-GB" sz="4800" b="1" dirty="0"/>
          </a:p>
        </p:txBody>
      </p:sp>
    </p:spTree>
    <p:extLst>
      <p:ext uri="{BB962C8B-B14F-4D97-AF65-F5344CB8AC3E}">
        <p14:creationId xmlns:p14="http://schemas.microsoft.com/office/powerpoint/2010/main" val="44825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ropbox\Dropbox\_PhD\_FinalThesis\Graphics\LondonPM25_withMODISGri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5562" y="27384"/>
            <a:ext cx="96965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-27384"/>
            <a:ext cx="91948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/>
              <a:t>Air pollution &amp; health</a:t>
            </a:r>
            <a:endParaRPr lang="en-GB" sz="4800" b="1" dirty="0"/>
          </a:p>
        </p:txBody>
      </p:sp>
    </p:spTree>
    <p:extLst>
      <p:ext uri="{BB962C8B-B14F-4D97-AF65-F5344CB8AC3E}">
        <p14:creationId xmlns:p14="http://schemas.microsoft.com/office/powerpoint/2010/main" val="220771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27384"/>
            <a:ext cx="91948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/>
              <a:t>Air pollution &amp; health</a:t>
            </a:r>
            <a:endParaRPr lang="en-GB" sz="4800" b="1" dirty="0"/>
          </a:p>
        </p:txBody>
      </p:sp>
      <p:pic>
        <p:nvPicPr>
          <p:cNvPr id="4098" name="Picture 2" descr="C:\Dropbox\Dropbox\SnowGIS\OA_ColouredByPM2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6" y="620688"/>
            <a:ext cx="9636835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62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 28674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0"/>
          <a:stretch/>
        </p:blipFill>
        <p:spPr bwMode="auto">
          <a:xfrm>
            <a:off x="0" y="1"/>
            <a:ext cx="9396536" cy="709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 descr=" 3"/>
          <p:cNvSpPr txBox="1"/>
          <p:nvPr/>
        </p:nvSpPr>
        <p:spPr>
          <a:xfrm>
            <a:off x="0" y="-27384"/>
            <a:ext cx="91948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/>
              <a:t>So what?</a:t>
            </a:r>
            <a:endParaRPr lang="en-GB" sz="4800" b="1" dirty="0"/>
          </a:p>
        </p:txBody>
      </p:sp>
    </p:spTree>
    <p:extLst>
      <p:ext uri="{BB962C8B-B14F-4D97-AF65-F5344CB8AC3E}">
        <p14:creationId xmlns:p14="http://schemas.microsoft.com/office/powerpoint/2010/main" val="182275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 28674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0"/>
          <a:stretch/>
        </p:blipFill>
        <p:spPr bwMode="auto">
          <a:xfrm>
            <a:off x="0" y="1"/>
            <a:ext cx="9396536" cy="709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 descr=" 3"/>
          <p:cNvSpPr txBox="1"/>
          <p:nvPr/>
        </p:nvSpPr>
        <p:spPr>
          <a:xfrm>
            <a:off x="0" y="-27384"/>
            <a:ext cx="91948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/>
              <a:t>So what?</a:t>
            </a:r>
            <a:endParaRPr lang="en-GB" sz="4800" b="1" dirty="0"/>
          </a:p>
        </p:txBody>
      </p:sp>
      <p:pic>
        <p:nvPicPr>
          <p:cNvPr id="4" name="Picture 2" descr="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9"/>
          <a:stretch/>
        </p:blipFill>
        <p:spPr bwMode="auto">
          <a:xfrm>
            <a:off x="179512" y="980728"/>
            <a:ext cx="397523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65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 28674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0"/>
          <a:stretch/>
        </p:blipFill>
        <p:spPr bwMode="auto">
          <a:xfrm>
            <a:off x="0" y="1"/>
            <a:ext cx="9396536" cy="709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 descr=" 3"/>
          <p:cNvSpPr txBox="1"/>
          <p:nvPr/>
        </p:nvSpPr>
        <p:spPr>
          <a:xfrm>
            <a:off x="0" y="-27384"/>
            <a:ext cx="91948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/>
              <a:t>So what?</a:t>
            </a:r>
            <a:endParaRPr lang="en-GB" sz="4800" b="1" dirty="0"/>
          </a:p>
        </p:txBody>
      </p:sp>
      <p:pic>
        <p:nvPicPr>
          <p:cNvPr id="4" name="Picture 2" descr="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9"/>
          <a:stretch/>
        </p:blipFill>
        <p:spPr bwMode="auto">
          <a:xfrm>
            <a:off x="179512" y="980728"/>
            <a:ext cx="397523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r="1662" b="6042"/>
          <a:stretch/>
        </p:blipFill>
        <p:spPr bwMode="auto">
          <a:xfrm>
            <a:off x="4788024" y="993605"/>
            <a:ext cx="406500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54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 28674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0"/>
          <a:stretch/>
        </p:blipFill>
        <p:spPr bwMode="auto">
          <a:xfrm>
            <a:off x="0" y="1"/>
            <a:ext cx="9396536" cy="709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 descr=" 3"/>
          <p:cNvSpPr txBox="1"/>
          <p:nvPr/>
        </p:nvSpPr>
        <p:spPr>
          <a:xfrm>
            <a:off x="0" y="-27384"/>
            <a:ext cx="91948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/>
              <a:t>So what?</a:t>
            </a:r>
            <a:endParaRPr lang="en-GB" sz="4800" b="1" dirty="0"/>
          </a:p>
        </p:txBody>
      </p:sp>
      <p:pic>
        <p:nvPicPr>
          <p:cNvPr id="4" name="Picture 2" descr="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9"/>
          <a:stretch/>
        </p:blipFill>
        <p:spPr bwMode="auto">
          <a:xfrm>
            <a:off x="179512" y="980728"/>
            <a:ext cx="397523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r="1662" b="6042"/>
          <a:stretch/>
        </p:blipFill>
        <p:spPr bwMode="auto">
          <a:xfrm>
            <a:off x="4788024" y="993605"/>
            <a:ext cx="406500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9"/>
          <a:stretch/>
        </p:blipFill>
        <p:spPr bwMode="auto">
          <a:xfrm>
            <a:off x="179512" y="4077072"/>
            <a:ext cx="3975238" cy="268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Dropbox\Dropbox\SnowGIS\OADeaths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6"/>
          <a:stretch/>
        </p:blipFill>
        <p:spPr bwMode="auto">
          <a:xfrm>
            <a:off x="179512" y="4067538"/>
            <a:ext cx="4048360" cy="280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56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 28674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0"/>
          <a:stretch/>
        </p:blipFill>
        <p:spPr bwMode="auto">
          <a:xfrm>
            <a:off x="0" y="1"/>
            <a:ext cx="9396536" cy="709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 descr=" 3"/>
          <p:cNvSpPr txBox="1"/>
          <p:nvPr/>
        </p:nvSpPr>
        <p:spPr>
          <a:xfrm>
            <a:off x="0" y="-27384"/>
            <a:ext cx="91948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/>
              <a:t>So what?</a:t>
            </a:r>
            <a:endParaRPr lang="en-GB" sz="4800" b="1" dirty="0"/>
          </a:p>
        </p:txBody>
      </p:sp>
      <p:pic>
        <p:nvPicPr>
          <p:cNvPr id="4" name="Picture 2" descr="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9"/>
          <a:stretch/>
        </p:blipFill>
        <p:spPr bwMode="auto">
          <a:xfrm>
            <a:off x="179512" y="980728"/>
            <a:ext cx="397523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r="1662" b="6042"/>
          <a:stretch/>
        </p:blipFill>
        <p:spPr bwMode="auto">
          <a:xfrm>
            <a:off x="4788024" y="993605"/>
            <a:ext cx="406500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9"/>
          <a:stretch/>
        </p:blipFill>
        <p:spPr bwMode="auto">
          <a:xfrm>
            <a:off x="179512" y="4077072"/>
            <a:ext cx="3975238" cy="268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Dropbox\Dropbox\SnowGIS\OADeaths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6"/>
          <a:stretch/>
        </p:blipFill>
        <p:spPr bwMode="auto">
          <a:xfrm>
            <a:off x="179512" y="4067538"/>
            <a:ext cx="4048360" cy="280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Dropbox\Dropbox\SnowGIS\OA_ColouredByPM25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2"/>
          <a:stretch/>
        </p:blipFill>
        <p:spPr bwMode="auto">
          <a:xfrm>
            <a:off x="4804671" y="4093106"/>
            <a:ext cx="4031712" cy="279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04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12575" y="40003"/>
            <a:ext cx="9788461" cy="692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608978" y="1052736"/>
            <a:ext cx="96845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 smtClean="0"/>
              <a:t>Please have a play with the data at</a:t>
            </a:r>
          </a:p>
          <a:p>
            <a:pPr algn="ctr"/>
            <a:r>
              <a:rPr lang="en-GB" sz="4000" dirty="0" smtClean="0">
                <a:hlinkClick r:id="rId3"/>
              </a:rPr>
              <a:t>www.rtwilson.com/johnsnow</a:t>
            </a:r>
            <a:endParaRPr lang="en-GB" sz="4000" dirty="0" smtClean="0"/>
          </a:p>
          <a:p>
            <a:pPr algn="ctr"/>
            <a:endParaRPr lang="en-GB" sz="4000" dirty="0"/>
          </a:p>
          <a:p>
            <a:pPr algn="ctr"/>
            <a:endParaRPr lang="en-GB" sz="4000" dirty="0" smtClean="0"/>
          </a:p>
          <a:p>
            <a:pPr algn="ctr"/>
            <a:endParaRPr lang="en-GB" sz="4000" dirty="0"/>
          </a:p>
          <a:p>
            <a:pPr algn="ctr"/>
            <a:endParaRPr lang="en-GB" sz="4000" dirty="0" smtClean="0"/>
          </a:p>
          <a:p>
            <a:pPr algn="ctr"/>
            <a:endParaRPr lang="en-GB" sz="4000" dirty="0"/>
          </a:p>
          <a:p>
            <a:pPr algn="ctr"/>
            <a:r>
              <a:rPr lang="en-GB" sz="4000" dirty="0"/>
              <a:t>a</a:t>
            </a:r>
            <a:r>
              <a:rPr lang="en-GB" sz="4000" dirty="0" smtClean="0"/>
              <a:t>nd show me what you make!</a:t>
            </a:r>
            <a:endParaRPr lang="en-GB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-27384"/>
            <a:ext cx="91948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/>
              <a:t>So what?</a:t>
            </a:r>
            <a:endParaRPr lang="en-GB" sz="4800" b="1" dirty="0"/>
          </a:p>
        </p:txBody>
      </p:sp>
    </p:spTree>
    <p:extLst>
      <p:ext uri="{BB962C8B-B14F-4D97-AF65-F5344CB8AC3E}">
        <p14:creationId xmlns:p14="http://schemas.microsoft.com/office/powerpoint/2010/main" val="406468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ropbox\Dropbox\SnowGIS\OS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171400"/>
            <a:ext cx="12409488" cy="854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4788024" y="3284984"/>
            <a:ext cx="2952328" cy="2880320"/>
          </a:xfrm>
          <a:prstGeom prst="ellipse">
            <a:avLst/>
          </a:prstGeom>
          <a:solidFill>
            <a:srgbClr val="89E0FF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Up Arrow 4"/>
          <p:cNvSpPr/>
          <p:nvPr/>
        </p:nvSpPr>
        <p:spPr>
          <a:xfrm>
            <a:off x="5147556" y="2456"/>
            <a:ext cx="1080120" cy="1656184"/>
          </a:xfrm>
          <a:prstGeom prst="upArrow">
            <a:avLst/>
          </a:prstGeom>
          <a:solidFill>
            <a:srgbClr val="8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335688" y="2456"/>
            <a:ext cx="2808312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1500" b="1" dirty="0" smtClean="0">
                <a:solidFill>
                  <a:srgbClr val="89E0FF"/>
                </a:solidFill>
              </a:rPr>
              <a:t>UCL</a:t>
            </a:r>
            <a:endParaRPr lang="en-GB" sz="11500" b="1" dirty="0">
              <a:solidFill>
                <a:srgbClr val="89E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08520" y="5544622"/>
            <a:ext cx="29523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 smtClean="0"/>
              <a:t>1854</a:t>
            </a:r>
            <a:endParaRPr lang="en-GB" sz="8000" b="1" dirty="0"/>
          </a:p>
        </p:txBody>
      </p:sp>
    </p:spTree>
    <p:extLst>
      <p:ext uri="{BB962C8B-B14F-4D97-AF65-F5344CB8AC3E}">
        <p14:creationId xmlns:p14="http://schemas.microsoft.com/office/powerpoint/2010/main" val="356942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 819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4" t="24815" r="18295" b="29785"/>
          <a:stretch/>
        </p:blipFill>
        <p:spPr bwMode="auto">
          <a:xfrm>
            <a:off x="0" y="23214"/>
            <a:ext cx="9144000" cy="697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45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 819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4" t="24815" r="18295" b="29785"/>
          <a:stretch/>
        </p:blipFill>
        <p:spPr bwMode="auto">
          <a:xfrm>
            <a:off x="0" y="23214"/>
            <a:ext cx="9144000" cy="697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 descr=" 4"/>
          <p:cNvSpPr/>
          <p:nvPr/>
        </p:nvSpPr>
        <p:spPr>
          <a:xfrm rot="19864674">
            <a:off x="4528444" y="3342214"/>
            <a:ext cx="324036" cy="710369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46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 819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4" t="24815" r="18295" b="29785"/>
          <a:stretch/>
        </p:blipFill>
        <p:spPr bwMode="auto">
          <a:xfrm>
            <a:off x="0" y="23214"/>
            <a:ext cx="9144000" cy="697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 descr=" 4"/>
          <p:cNvSpPr/>
          <p:nvPr/>
        </p:nvSpPr>
        <p:spPr>
          <a:xfrm rot="19864674">
            <a:off x="4528444" y="3342214"/>
            <a:ext cx="324036" cy="710369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 descr=" 5"/>
          <p:cNvSpPr txBox="1"/>
          <p:nvPr/>
        </p:nvSpPr>
        <p:spPr>
          <a:xfrm>
            <a:off x="-108520" y="5544622"/>
            <a:ext cx="55446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 smtClean="0">
                <a:solidFill>
                  <a:srgbClr val="FF0000"/>
                </a:solidFill>
              </a:rPr>
              <a:t>500 deaths</a:t>
            </a:r>
            <a:endParaRPr lang="en-GB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01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 819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4" t="24815" r="18295" b="29785"/>
          <a:stretch/>
        </p:blipFill>
        <p:spPr bwMode="auto">
          <a:xfrm>
            <a:off x="0" y="23214"/>
            <a:ext cx="9144000" cy="697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 descr=" 2"/>
          <p:cNvSpPr/>
          <p:nvPr/>
        </p:nvSpPr>
        <p:spPr>
          <a:xfrm>
            <a:off x="4652475" y="3132501"/>
            <a:ext cx="288032" cy="288032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 descr=" 4"/>
          <p:cNvSpPr/>
          <p:nvPr/>
        </p:nvSpPr>
        <p:spPr>
          <a:xfrm>
            <a:off x="5605513" y="6544485"/>
            <a:ext cx="288032" cy="288032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 descr=" 5"/>
          <p:cNvSpPr/>
          <p:nvPr/>
        </p:nvSpPr>
        <p:spPr>
          <a:xfrm>
            <a:off x="1162223" y="2149790"/>
            <a:ext cx="288032" cy="288032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 descr=" 6"/>
          <p:cNvSpPr/>
          <p:nvPr/>
        </p:nvSpPr>
        <p:spPr>
          <a:xfrm>
            <a:off x="8371490" y="5373216"/>
            <a:ext cx="288032" cy="288032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 descr=" 7"/>
          <p:cNvSpPr/>
          <p:nvPr/>
        </p:nvSpPr>
        <p:spPr>
          <a:xfrm>
            <a:off x="990846" y="146305"/>
            <a:ext cx="288032" cy="288032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919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24482</TotalTime>
  <Words>238</Words>
  <Application>Microsoft Office PowerPoint</Application>
  <PresentationFormat>On-screen Show (4:3)</PresentationFormat>
  <Paragraphs>121</Paragraphs>
  <Slides>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Southampton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 Wilson</dc:creator>
  <cp:lastModifiedBy>Robin Wilson</cp:lastModifiedBy>
  <cp:revision>41</cp:revision>
  <dcterms:created xsi:type="dcterms:W3CDTF">2014-12-19T09:38:26Z</dcterms:created>
  <dcterms:modified xsi:type="dcterms:W3CDTF">2015-01-13T11:44:01Z</dcterms:modified>
</cp:coreProperties>
</file>