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58" r:id="rId10"/>
    <p:sldId id="262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3"/>
  </p:normalViewPr>
  <p:slideViewPr>
    <p:cSldViewPr snapToGrid="0" snapToObjects="1">
      <p:cViewPr varScale="1">
        <p:scale>
          <a:sx n="96" d="100"/>
          <a:sy n="96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5C726-DE80-9443-B97B-C9864EA15428}" type="datetimeFigureOut">
              <a:rPr lang="en-US" smtClean="0"/>
              <a:t>1/31/16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4D708-2FF7-0948-919E-E2102933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67EF2-EF10-45B6-9101-A93D1625A38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204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0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7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6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7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4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5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8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6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5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6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2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A5007-006A-214F-B297-349ACAEB1DD6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20999-01EE-A441-9D48-834C865B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6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9496" y="469703"/>
            <a:ext cx="9001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“Any fool can write code that a computer can understand. Good programmers write code that humans can understand</a:t>
            </a:r>
            <a:r>
              <a:rPr lang="en-GB" sz="2800" dirty="0"/>
              <a:t>.”</a:t>
            </a:r>
          </a:p>
          <a:p>
            <a:pPr algn="r"/>
            <a:r>
              <a:rPr lang="en-GB" i="1" dirty="0"/>
              <a:t>Martin </a:t>
            </a:r>
            <a:r>
              <a:rPr lang="en-GB" i="1" dirty="0"/>
              <a:t>Fowler, "Refactoring: Improving the Design of Existing Code"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560485" y="2953398"/>
            <a:ext cx="9001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“Programs should be written for people to read, and only incidentally for machines to execute.”</a:t>
            </a:r>
          </a:p>
          <a:p>
            <a:pPr algn="r"/>
            <a:r>
              <a:rPr lang="en-GB" i="1" dirty="0"/>
              <a:t>Abelson &amp; </a:t>
            </a:r>
            <a:r>
              <a:rPr lang="en-GB" i="1" dirty="0" err="1"/>
              <a:t>Sussman</a:t>
            </a:r>
            <a:r>
              <a:rPr lang="en-GB" i="1" dirty="0"/>
              <a:t>, “Structure and Interpretation of Computer Programs"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560485" y="5006206"/>
            <a:ext cx="9001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“Always code as if the person who ends up maintaining your code is a violent psychopath who knows where you live.”</a:t>
            </a:r>
          </a:p>
          <a:p>
            <a:pPr algn="r"/>
            <a:r>
              <a:rPr lang="en-GB" i="1" dirty="0"/>
              <a:t>Anon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04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blog.rtwilson.com/wp-content/uploads/2011/05/booksh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" r="6250" b="2940"/>
          <a:stretch>
            <a:fillRect/>
          </a:stretch>
        </p:blipFill>
        <p:spPr bwMode="auto">
          <a:xfrm>
            <a:off x="1524000" y="-1"/>
            <a:ext cx="9144000" cy="685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3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Central Heating control</a:t>
            </a:r>
            <a:endParaRPr lang="en-GB" b="1" dirty="0"/>
          </a:p>
        </p:txBody>
      </p:sp>
      <p:pic>
        <p:nvPicPr>
          <p:cNvPr id="19458" name="Picture 2" descr="http://www.directheatingsupplies.co.uk/blog/wp-content/uploads/2014/10/worcester-wa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9" y="1268760"/>
            <a:ext cx="8315325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63552" y="4605229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New software specification: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Runs as a thermostat, keeping the house at a specific temperature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Allow manual control of the heating (on/off)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Allow delayed control (‘turn off in one hour’)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30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Functions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75520" y="164099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What’s the point?</a:t>
            </a:r>
          </a:p>
        </p:txBody>
      </p:sp>
    </p:spTree>
    <p:extLst>
      <p:ext uri="{BB962C8B-B14F-4D97-AF65-F5344CB8AC3E}">
        <p14:creationId xmlns:p14="http://schemas.microsoft.com/office/powerpoint/2010/main" val="31591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Functions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75520" y="1640995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Make your code </a:t>
            </a:r>
            <a:r>
              <a:rPr lang="en-GB" sz="4800" b="1" dirty="0"/>
              <a:t>DRY</a:t>
            </a:r>
            <a:r>
              <a:rPr lang="en-GB" sz="4800" dirty="0"/>
              <a:t> not </a:t>
            </a:r>
            <a:r>
              <a:rPr lang="en-GB" sz="4800" b="1" dirty="0"/>
              <a:t>WET</a:t>
            </a:r>
            <a:r>
              <a:rPr lang="en-GB" sz="4800" dirty="0"/>
              <a:t>!</a:t>
            </a:r>
          </a:p>
          <a:p>
            <a:endParaRPr lang="en-GB" sz="4000" b="1" dirty="0"/>
          </a:p>
          <a:p>
            <a:endParaRPr lang="en-GB" sz="4000" b="1" dirty="0"/>
          </a:p>
          <a:p>
            <a:r>
              <a:rPr lang="en-GB" sz="4000" b="1" dirty="0"/>
              <a:t>DRY		</a:t>
            </a:r>
            <a:r>
              <a:rPr lang="en-GB" sz="4000" dirty="0"/>
              <a:t>Don’t Repeat Yourself</a:t>
            </a:r>
          </a:p>
          <a:p>
            <a:r>
              <a:rPr lang="en-GB" sz="4000" b="1" dirty="0"/>
              <a:t>WET</a:t>
            </a:r>
            <a:r>
              <a:rPr lang="en-GB" sz="4000" dirty="0"/>
              <a:t>	We Enjoy Typing</a:t>
            </a:r>
          </a:p>
          <a:p>
            <a:endParaRPr lang="en-GB" sz="4000" b="1" dirty="0"/>
          </a:p>
          <a:p>
            <a:r>
              <a:rPr lang="es-ES" sz="2400" b="1" dirty="0" err="1">
                <a:solidFill>
                  <a:srgbClr val="0000FF"/>
                </a:solidFill>
                <a:latin typeface="Courier New"/>
              </a:rPr>
              <a:t>def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sz="2400" dirty="0" err="1">
                <a:solidFill>
                  <a:srgbClr val="FF00FF"/>
                </a:solidFill>
                <a:latin typeface="Courier New"/>
              </a:rPr>
              <a:t>pythag_distance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x1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y1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x2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y2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):</a:t>
            </a:r>
            <a:endParaRPr lang="es-ES" sz="2400" dirty="0">
              <a:solidFill>
                <a:srgbClr val="000000"/>
              </a:solidFill>
              <a:latin typeface="Courier New"/>
            </a:endParaRPr>
          </a:p>
          <a:p>
            <a:r>
              <a:rPr lang="es-ES" sz="2400" b="1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s-ES" sz="2400" b="1" dirty="0" err="1">
                <a:solidFill>
                  <a:srgbClr val="0000FF"/>
                </a:solidFill>
                <a:latin typeface="Courier New"/>
              </a:rPr>
              <a:t>return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Courier New"/>
              </a:rPr>
              <a:t>sqrt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((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x2 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-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x1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)**</a:t>
            </a:r>
            <a:r>
              <a:rPr lang="es-ES" sz="2400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+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y2 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-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y1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)**</a:t>
            </a:r>
            <a:r>
              <a:rPr lang="es-ES" sz="2400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)</a:t>
            </a:r>
            <a:endParaRPr lang="es-ES" sz="2400" dirty="0"/>
          </a:p>
          <a:p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99090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Functions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75520" y="1640995"/>
            <a:ext cx="86409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Hide </a:t>
            </a:r>
            <a:r>
              <a:rPr lang="en-GB" sz="4000" dirty="0"/>
              <a:t>complexity (‘encapsulation’)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Split code sensibly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Make code re-usable across </a:t>
            </a:r>
            <a:r>
              <a:rPr lang="en-GB" sz="4000" dirty="0" smtClean="0"/>
              <a:t>projects</a:t>
            </a:r>
          </a:p>
          <a:p>
            <a:pPr lvl="3"/>
            <a:r>
              <a:rPr lang="en-GB" sz="2800" i="1" dirty="0" smtClean="0"/>
              <a:t>‘Generalisation’</a:t>
            </a:r>
            <a:endParaRPr lang="en-GB" sz="2800" i="1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Easier to test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0520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271" b="2324"/>
          <a:stretch>
            <a:fillRect/>
          </a:stretch>
        </p:blipFill>
        <p:spPr bwMode="auto">
          <a:xfrm>
            <a:off x="1524002" y="1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9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271" b="2324"/>
          <a:stretch>
            <a:fillRect/>
          </a:stretch>
        </p:blipFill>
        <p:spPr bwMode="auto">
          <a:xfrm>
            <a:off x="1524002" y="1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159896" y="2077845"/>
            <a:ext cx="2592288" cy="1080120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3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Functions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75520" y="1640995"/>
            <a:ext cx="864096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Create functions that are: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/>
              <a:t>Self-contained (pass/return)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/>
              <a:t>Documented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/>
              <a:t>Generic/Re-usable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/>
              <a:t>No side effects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b="1" dirty="0"/>
          </a:p>
          <a:p>
            <a:pPr algn="ctr"/>
            <a:r>
              <a:rPr lang="en-GB" sz="4800" b="1" dirty="0"/>
              <a:t>(Or not…)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80585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Functions – how long?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75520" y="1640995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 line?</a:t>
            </a:r>
          </a:p>
          <a:p>
            <a:r>
              <a:rPr lang="es-ES" sz="2400" b="1" dirty="0" err="1">
                <a:solidFill>
                  <a:srgbClr val="0000FF"/>
                </a:solidFill>
                <a:latin typeface="Courier New"/>
              </a:rPr>
              <a:t>def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sz="2400" dirty="0" err="1">
                <a:solidFill>
                  <a:srgbClr val="FF00FF"/>
                </a:solidFill>
                <a:latin typeface="Courier New"/>
              </a:rPr>
              <a:t>pythag_distance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x1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y1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x2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y2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):</a:t>
            </a:r>
            <a:endParaRPr lang="es-ES" sz="2400" dirty="0">
              <a:solidFill>
                <a:srgbClr val="000000"/>
              </a:solidFill>
              <a:latin typeface="Courier New"/>
            </a:endParaRPr>
          </a:p>
          <a:p>
            <a:r>
              <a:rPr lang="es-ES" sz="2400" b="1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s-ES" sz="2400" b="1" dirty="0" err="1">
                <a:solidFill>
                  <a:srgbClr val="0000FF"/>
                </a:solidFill>
                <a:latin typeface="Courier New"/>
              </a:rPr>
              <a:t>return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Courier New"/>
              </a:rPr>
              <a:t>sqrt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((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x2 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-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x1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)**</a:t>
            </a:r>
            <a:r>
              <a:rPr lang="es-ES" sz="2400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+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y2 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-</a:t>
            </a:r>
            <a:r>
              <a:rPr lang="es-ES" sz="2400" dirty="0">
                <a:solidFill>
                  <a:srgbClr val="000000"/>
                </a:solidFill>
                <a:latin typeface="Courier New"/>
              </a:rPr>
              <a:t> y1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)**</a:t>
            </a:r>
            <a:r>
              <a:rPr lang="es-ES" sz="2400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s-ES" sz="2400" b="1" dirty="0">
                <a:solidFill>
                  <a:srgbClr val="000080"/>
                </a:solidFill>
                <a:latin typeface="Courier New"/>
              </a:rPr>
              <a:t>)</a:t>
            </a:r>
            <a:endParaRPr lang="es-ES" sz="2400" dirty="0"/>
          </a:p>
          <a:p>
            <a:endParaRPr lang="en-GB" sz="4000" b="1" dirty="0"/>
          </a:p>
          <a:p>
            <a:endParaRPr lang="en-GB" sz="2400" dirty="0"/>
          </a:p>
          <a:p>
            <a:r>
              <a:rPr lang="en-GB" sz="4000" dirty="0"/>
              <a:t>1 screen maximum?</a:t>
            </a:r>
          </a:p>
          <a:p>
            <a:r>
              <a:rPr lang="en-GB" sz="4000" dirty="0"/>
              <a:t>1 page maximum?</a:t>
            </a:r>
          </a:p>
          <a:p>
            <a:endParaRPr lang="en-GB" sz="3600" dirty="0"/>
          </a:p>
          <a:p>
            <a:pPr algn="ctr"/>
            <a:r>
              <a:rPr lang="en-GB" sz="4000" b="1" dirty="0"/>
              <a:t>No fixed rules: be sensible</a:t>
            </a:r>
          </a:p>
          <a:p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02692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Variable naming</a:t>
            </a:r>
            <a:endParaRPr lang="en-GB" b="1" dirty="0"/>
          </a:p>
        </p:txBody>
      </p:sp>
      <p:sp>
        <p:nvSpPr>
          <p:cNvPr id="6" name="Rectangle 5"/>
          <p:cNvSpPr/>
          <p:nvPr/>
        </p:nvSpPr>
        <p:spPr>
          <a:xfrm>
            <a:off x="1775520" y="1346285"/>
            <a:ext cx="864096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GB" sz="32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a,b,c,d,e,f,g,h,i,j,k</a:t>
            </a:r>
            <a:r>
              <a:rPr lang="en-GB" sz="320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…</a:t>
            </a:r>
            <a:endParaRPr lang="en-GB" sz="3200" dirty="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GB" sz="32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averagevalue</a:t>
            </a:r>
            <a:endParaRPr lang="en-GB" sz="3200" dirty="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GB" sz="32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m</a:t>
            </a:r>
            <a:r>
              <a:rPr lang="en-GB" sz="32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aximum_duration_of_the_dropout</a:t>
            </a:r>
            <a:endParaRPr lang="en-GB" sz="3200" dirty="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GB" sz="32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cnt_uniq_locs</a:t>
            </a:r>
            <a:endParaRPr lang="en-GB" sz="3200" dirty="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GB" sz="320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number</a:t>
            </a:r>
          </a:p>
          <a:p>
            <a:pPr>
              <a:lnSpc>
                <a:spcPct val="115000"/>
              </a:lnSpc>
            </a:pPr>
            <a:r>
              <a:rPr lang="en-GB" sz="320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value</a:t>
            </a:r>
          </a:p>
          <a:p>
            <a:pPr>
              <a:lnSpc>
                <a:spcPct val="115000"/>
              </a:lnSpc>
            </a:pPr>
            <a:r>
              <a:rPr lang="en-GB" sz="320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result</a:t>
            </a:r>
          </a:p>
          <a:p>
            <a:pPr>
              <a:lnSpc>
                <a:spcPct val="115000"/>
              </a:lnSpc>
            </a:pPr>
            <a:r>
              <a:rPr lang="en-GB" sz="320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temp</a:t>
            </a:r>
            <a:endParaRPr lang="en-GB" sz="3200" dirty="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GB" sz="320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ROPE</a:t>
            </a:r>
          </a:p>
        </p:txBody>
      </p:sp>
    </p:spTree>
    <p:extLst>
      <p:ext uri="{BB962C8B-B14F-4D97-AF65-F5344CB8AC3E}">
        <p14:creationId xmlns:p14="http://schemas.microsoft.com/office/powerpoint/2010/main" val="28764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4057</TotalTime>
  <Words>240</Words>
  <Application>Microsoft Macintosh PowerPoint</Application>
  <PresentationFormat>Widescreen</PresentationFormat>
  <Paragraphs>60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Calibri Light</vt:lpstr>
      <vt:lpstr>Courier New</vt:lpstr>
      <vt:lpstr>Times New Roman</vt:lpstr>
      <vt:lpstr>Arial</vt:lpstr>
      <vt:lpstr>Office Theme</vt:lpstr>
      <vt:lpstr>PowerPoint Presentation</vt:lpstr>
      <vt:lpstr>Functions</vt:lpstr>
      <vt:lpstr>Functions</vt:lpstr>
      <vt:lpstr>Functions</vt:lpstr>
      <vt:lpstr>PowerPoint Presentation</vt:lpstr>
      <vt:lpstr>PowerPoint Presentation</vt:lpstr>
      <vt:lpstr>Functions</vt:lpstr>
      <vt:lpstr>Functions – how long?</vt:lpstr>
      <vt:lpstr>Variable naming</vt:lpstr>
      <vt:lpstr>PowerPoint Presentation</vt:lpstr>
      <vt:lpstr>Central Heating control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2016-01-31T14:56:34Z</dcterms:created>
  <dcterms:modified xsi:type="dcterms:W3CDTF">2016-02-03T10:34:08Z</dcterms:modified>
</cp:coreProperties>
</file>