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9" r:id="rId4"/>
    <p:sldId id="260" r:id="rId5"/>
    <p:sldId id="271" r:id="rId6"/>
    <p:sldId id="258" r:id="rId7"/>
    <p:sldId id="263" r:id="rId8"/>
    <p:sldId id="272" r:id="rId9"/>
    <p:sldId id="292" r:id="rId10"/>
    <p:sldId id="262" r:id="rId11"/>
    <p:sldId id="275" r:id="rId12"/>
    <p:sldId id="277" r:id="rId13"/>
    <p:sldId id="278" r:id="rId14"/>
    <p:sldId id="286" r:id="rId15"/>
    <p:sldId id="287" r:id="rId16"/>
    <p:sldId id="294" r:id="rId17"/>
    <p:sldId id="266" r:id="rId18"/>
    <p:sldId id="284" r:id="rId19"/>
    <p:sldId id="291" r:id="rId20"/>
    <p:sldId id="279" r:id="rId21"/>
    <p:sldId id="265" r:id="rId22"/>
    <p:sldId id="264" r:id="rId23"/>
    <p:sldId id="282" r:id="rId24"/>
    <p:sldId id="281" r:id="rId25"/>
    <p:sldId id="283" r:id="rId26"/>
    <p:sldId id="268" r:id="rId27"/>
    <p:sldId id="285" r:id="rId28"/>
    <p:sldId id="27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3" autoAdjust="0"/>
    <p:restoredTop sz="94660"/>
  </p:normalViewPr>
  <p:slideViewPr>
    <p:cSldViewPr>
      <p:cViewPr varScale="1">
        <p:scale>
          <a:sx n="107" d="100"/>
          <a:sy n="107" d="100"/>
        </p:scale>
        <p:origin x="-5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373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04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42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3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67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300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572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29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95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48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F3464-B5EA-4923-B9C3-823E4177C92D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2C7A7-92E6-4293-9330-95004FF09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47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Relationship Id="rId1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gif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ropbox\Dropbox\_PhD\_FinalThesis\Graphics\LondonPM25_withMODISGr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15481" r="14976" b="8425"/>
          <a:stretch>
            <a:fillRect/>
          </a:stretch>
        </p:blipFill>
        <p:spPr bwMode="auto">
          <a:xfrm>
            <a:off x="-16146" y="-8587"/>
            <a:ext cx="9383534" cy="703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6145" y="548680"/>
            <a:ext cx="9160146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 smtClean="0">
                <a:solidFill>
                  <a:schemeClr val="accent2">
                    <a:lumMod val="75000"/>
                  </a:schemeClr>
                </a:solidFill>
              </a:rPr>
              <a:t>Robin Wilson</a:t>
            </a:r>
            <a:endParaRPr lang="en-GB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6146" y="1991742"/>
            <a:ext cx="91601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tx2">
                    <a:lumMod val="75000"/>
                  </a:schemeClr>
                </a:solidFill>
              </a:rPr>
              <a:t>Lecturer in Physical Geography</a:t>
            </a:r>
          </a:p>
          <a:p>
            <a:pPr algn="ctr"/>
            <a:r>
              <a:rPr lang="en-GB" sz="3200" b="1" dirty="0" smtClean="0">
                <a:solidFill>
                  <a:schemeClr val="tx2">
                    <a:lumMod val="75000"/>
                  </a:schemeClr>
                </a:solidFill>
              </a:rPr>
              <a:t>King’s College London</a:t>
            </a:r>
            <a:endParaRPr lang="en-GB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9512" y="4353193"/>
            <a:ext cx="2340000" cy="2340000"/>
            <a:chOff x="468578" y="4193654"/>
            <a:chExt cx="2700000" cy="2699250"/>
          </a:xfrm>
          <a:effectLst>
            <a:outerShdw blurRad="50800" dist="38100" dir="2700000" sx="101000" sy="101000" algn="tl" rotWithShape="0">
              <a:prstClr val="black">
                <a:alpha val="62000"/>
              </a:prstClr>
            </a:outerShdw>
          </a:effectLst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" y="4193654"/>
              <a:ext cx="2700000" cy="134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" y="5543279"/>
              <a:ext cx="2700000" cy="134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5" name="Picture 3" descr="C:\Dropbox\Dropbox\_PhD\_FinalThesis\Graphics\DSC_7738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t="-512" r="21429" b="512"/>
          <a:stretch/>
        </p:blipFill>
        <p:spPr bwMode="auto">
          <a:xfrm>
            <a:off x="3382814" y="4370412"/>
            <a:ext cx="2354089" cy="234000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6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voices.nationalgeographic.com/files/2012/03/Lesser-flamingos-congregating-in-Lake-Nakuru-National-Park-Kenya.-These-are-natural-phenomena-that-never-cease-to-amaze-Adam-Riley-www.rockjumperbirding.com_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75" r="63968" b="39195"/>
          <a:stretch/>
        </p:blipFill>
        <p:spPr bwMode="auto">
          <a:xfrm>
            <a:off x="6588224" y="4404552"/>
            <a:ext cx="2386975" cy="234000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6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56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/>
              <a:t>Is visibility-derived AOT ok to use?</a:t>
            </a:r>
            <a:endParaRPr lang="en-GB" sz="4400" b="1" dirty="0"/>
          </a:p>
        </p:txBody>
      </p:sp>
      <p:pic>
        <p:nvPicPr>
          <p:cNvPr id="6146" name="Picture 2" descr="C:\Dropbox\Dropbox\_Papers\VisAOT_WritingUp\VisAOT_WritingUp_IJRS_Rev3\7k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456" y="6610548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786010"/>
            <a:ext cx="9144000" cy="58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6413266"/>
            <a:ext cx="88204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Wilson, Milton &amp; Nield (2015) </a:t>
            </a:r>
            <a:r>
              <a:rPr lang="en-GB" sz="2000" i="1" dirty="0" smtClean="0"/>
              <a:t>International Journal of Remote Sensing 36 (6)</a:t>
            </a:r>
            <a:endParaRPr lang="en-GB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64524" y="836712"/>
            <a:ext cx="3960440" cy="1224136"/>
            <a:chOff x="107504" y="1196752"/>
            <a:chExt cx="3960440" cy="1224136"/>
          </a:xfrm>
        </p:grpSpPr>
        <p:sp>
          <p:nvSpPr>
            <p:cNvPr id="4" name="Rectangle 3"/>
            <p:cNvSpPr/>
            <p:nvPr/>
          </p:nvSpPr>
          <p:spPr>
            <a:xfrm>
              <a:off x="107504" y="1196752"/>
              <a:ext cx="3960440" cy="122413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730" y="1362037"/>
              <a:ext cx="3655987" cy="89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3131840" y="1001997"/>
            <a:ext cx="840897" cy="338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443343" y="1549714"/>
            <a:ext cx="1108945" cy="338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506967" y="1340768"/>
            <a:ext cx="840897" cy="338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6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56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/>
              <a:t>Is visibility-derived AOT ok to use?</a:t>
            </a:r>
            <a:endParaRPr lang="en-GB" sz="4400" b="1" dirty="0"/>
          </a:p>
        </p:txBody>
      </p:sp>
      <p:pic>
        <p:nvPicPr>
          <p:cNvPr id="6146" name="Picture 2" descr="C:\Dropbox\Dropbox\_Papers\VisAOT_WritingUp\VisAOT_WritingUp_IJRS_Rev3\7k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456" y="6610548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7" t="13346" r="-7487" b="-3098"/>
          <a:stretch>
            <a:fillRect/>
          </a:stretch>
        </p:blipFill>
        <p:spPr bwMode="auto">
          <a:xfrm>
            <a:off x="-2" y="1572019"/>
            <a:ext cx="9144004" cy="52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017" y="925731"/>
            <a:ext cx="9058487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1pPr>
            <a:lvl2pPr marL="742950" indent="-28575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2pPr>
            <a:lvl3pPr marL="11430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3pPr>
            <a:lvl4pPr marL="16002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4pPr>
            <a:lvl5pPr marL="20574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9pPr>
          </a:lstStyle>
          <a:p>
            <a:pPr algn="ctr" eaLnBrk="1" hangingPunct="1"/>
            <a:r>
              <a:rPr lang="en-US" sz="4400" b="1" i="1" dirty="0" smtClean="0">
                <a:solidFill>
                  <a:srgbClr val="C00000"/>
                </a:solidFill>
              </a:rPr>
              <a:t>AOT errors of up to 70%</a:t>
            </a:r>
          </a:p>
          <a:p>
            <a:pPr algn="ctr" eaLnBrk="1" hangingPunct="1"/>
            <a:endParaRPr lang="en-US" sz="4400" b="1" i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sz="4400" b="1" i="1" dirty="0" smtClean="0">
                <a:solidFill>
                  <a:srgbClr val="C00000"/>
                </a:solidFill>
              </a:rPr>
              <a:t>Errors far higher than other AOT estimation methods</a:t>
            </a:r>
          </a:p>
          <a:p>
            <a:pPr algn="ctr" eaLnBrk="1" hangingPunct="1"/>
            <a:endParaRPr lang="en-US" sz="4400" b="1" i="1" dirty="0">
              <a:solidFill>
                <a:srgbClr val="C00000"/>
              </a:solidFill>
            </a:endParaRPr>
          </a:p>
          <a:p>
            <a:pPr algn="ctr" eaLnBrk="1" hangingPunct="1"/>
            <a:endParaRPr lang="en-US" sz="4400" b="1" i="1" dirty="0" smtClean="0">
              <a:solidFill>
                <a:srgbClr val="C00000"/>
              </a:solidFill>
            </a:endParaRPr>
          </a:p>
          <a:p>
            <a:pPr algn="ctr" eaLnBrk="1" hangingPunct="1"/>
            <a:r>
              <a:rPr lang="en-US" sz="4400" b="1" i="1" dirty="0" smtClean="0">
                <a:solidFill>
                  <a:srgbClr val="C00000"/>
                </a:solidFill>
              </a:rPr>
              <a:t>Don’t use unless you have no other options!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6413266"/>
            <a:ext cx="88204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Wilson, Milton &amp; Nield (2015) </a:t>
            </a:r>
            <a:r>
              <a:rPr lang="en-GB" sz="2000" i="1" dirty="0" smtClean="0"/>
              <a:t>International Journal of Remote Sensing 36 (6)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2076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www.marketplace.org/sites/default/files/beijing-smo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/>
          <a:stretch/>
        </p:blipFill>
        <p:spPr bwMode="auto">
          <a:xfrm>
            <a:off x="4622800" y="0"/>
            <a:ext cx="4560887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http://www.marketplace.org/sites/default/files/beijing-smo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-3466" r="49509" b="46"/>
          <a:stretch/>
        </p:blipFill>
        <p:spPr bwMode="auto">
          <a:xfrm>
            <a:off x="-18510" y="-216405"/>
            <a:ext cx="4651382" cy="606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39470" y="5890046"/>
            <a:ext cx="92021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5400" b="1" dirty="0" smtClean="0">
                <a:solidFill>
                  <a:srgbClr val="C00000"/>
                </a:solidFill>
              </a:rPr>
              <a:t>3.2m deaths per year</a:t>
            </a:r>
            <a:endParaRPr lang="en-GB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ropbox\Dropbox\SnowGIS\PM25_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-14226" r="1929" b="1965"/>
          <a:stretch/>
        </p:blipFill>
        <p:spPr bwMode="auto">
          <a:xfrm>
            <a:off x="-3" y="-963488"/>
            <a:ext cx="9144003" cy="69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0935" y="136246"/>
            <a:ext cx="3762993" cy="3335706"/>
            <a:chOff x="323528" y="133944"/>
            <a:chExt cx="3762993" cy="3335706"/>
          </a:xfrm>
          <a:effectLst>
            <a:outerShdw blurRad="50800" dist="38100" dir="2700000" sx="101000" sy="101000" algn="tl" rotWithShape="0">
              <a:prstClr val="black">
                <a:alpha val="57000"/>
              </a:prstClr>
            </a:outerShdw>
          </a:effectLst>
        </p:grpSpPr>
        <p:grpSp>
          <p:nvGrpSpPr>
            <p:cNvPr id="3" name="Group 2"/>
            <p:cNvGrpSpPr/>
            <p:nvPr/>
          </p:nvGrpSpPr>
          <p:grpSpPr>
            <a:xfrm>
              <a:off x="323528" y="133944"/>
              <a:ext cx="3762993" cy="3335706"/>
              <a:chOff x="251520" y="30540"/>
              <a:chExt cx="3762993" cy="3335706"/>
            </a:xfrm>
            <a:effectLst>
              <a:outerShdw blurRad="50800" dist="38100" dir="2700000" sx="101000" sy="101000" algn="tl" rotWithShape="0">
                <a:prstClr val="black">
                  <a:alpha val="57000"/>
                </a:prstClr>
              </a:outerShdw>
            </a:effectLst>
          </p:grpSpPr>
          <p:pic>
            <p:nvPicPr>
              <p:cNvPr id="5" name="Picture 2" descr="C:\Dropbox\Dropbox\_PhD\_FinalThesis\Graphics\Comparison_ThreeWay_Zoom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2" t="7711" r="67324" b="29818"/>
              <a:stretch/>
            </p:blipFill>
            <p:spPr bwMode="auto">
              <a:xfrm>
                <a:off x="251520" y="57923"/>
                <a:ext cx="3762993" cy="33083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51550" y="30540"/>
                <a:ext cx="376296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/>
                  <a:t>MODIS</a:t>
                </a:r>
                <a:endParaRPr lang="en-GB" b="1" dirty="0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23528" y="133944"/>
              <a:ext cx="3762993" cy="33357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20072" y="133944"/>
            <a:ext cx="3762993" cy="3340311"/>
            <a:chOff x="5292079" y="-50722"/>
            <a:chExt cx="3762993" cy="3340311"/>
          </a:xfrm>
          <a:effectLst>
            <a:outerShdw blurRad="50800" dist="38100" dir="2700000" sx="101000" sy="101000" algn="tl" rotWithShape="0">
              <a:prstClr val="black">
                <a:alpha val="57000"/>
              </a:prstClr>
            </a:outerShdw>
          </a:effectLst>
        </p:grpSpPr>
        <p:pic>
          <p:nvPicPr>
            <p:cNvPr id="8" name="Picture 2" descr="C:\Dropbox\Dropbox\_PhD\_FinalThesis\Graphics\Comparison_ThreeWay_Zoom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96" t="8063" r="817" b="29519"/>
            <a:stretch/>
          </p:blipFill>
          <p:spPr bwMode="auto">
            <a:xfrm>
              <a:off x="5292080" y="-19355"/>
              <a:ext cx="3762992" cy="3308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92079" y="-50722"/>
              <a:ext cx="37629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HOTBAR</a:t>
              </a:r>
              <a:endParaRPr lang="en-GB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2079" y="-46117"/>
              <a:ext cx="3762993" cy="33357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9470" y="6054387"/>
            <a:ext cx="9202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4800" b="1" dirty="0" smtClean="0"/>
              <a:t>HOTBAR: 30m air quality</a:t>
            </a:r>
            <a:endParaRPr lang="en-GB" sz="4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24128" y="5588595"/>
            <a:ext cx="341987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Wilson (2015), PhD thesis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136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ropbox\Dropbox\SkyClarityProposal\TenerifeTest\devic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307"/>
            <a:ext cx="9144000" cy="60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29099" y="0"/>
            <a:ext cx="9202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4800" b="1" dirty="0" err="1" smtClean="0"/>
              <a:t>SkySci</a:t>
            </a:r>
            <a:r>
              <a:rPr lang="en-GB" sz="4800" b="1" dirty="0" smtClean="0"/>
              <a:t> instrument</a:t>
            </a:r>
            <a:endParaRPr lang="en-GB" sz="4800" b="1" dirty="0"/>
          </a:p>
        </p:txBody>
      </p:sp>
      <p:pic>
        <p:nvPicPr>
          <p:cNvPr id="4099" name="Picture 3" descr="C:\Dropbox\Dropbox\SkyClarityProposal\TenerifeTest\DSC_773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67" y="796717"/>
            <a:ext cx="3935308" cy="26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www.maths.cam.ac.uk/postgrad/cca/images/epsrclogo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9240"/>
            <a:ext cx="3564385" cy="118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0192" y="6516052"/>
            <a:ext cx="28438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Wilson (2015), PhD thesis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1080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695012"/>
            <a:ext cx="87849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00" b="1" dirty="0" smtClean="0">
                <a:solidFill>
                  <a:srgbClr val="C00000"/>
                </a:solidFill>
              </a:rPr>
              <a:t>Teaching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4114815"/>
            <a:ext cx="878497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“</a:t>
            </a:r>
            <a:r>
              <a:rPr lang="en-GB" sz="3200" dirty="0"/>
              <a:t>Robin is already a confident and effective lecturer</a:t>
            </a:r>
            <a:r>
              <a:rPr lang="en-GB" sz="3200" dirty="0" smtClean="0"/>
              <a:t>… an </a:t>
            </a:r>
            <a:r>
              <a:rPr lang="en-GB" sz="3200" dirty="0"/>
              <a:t>excellent session in every respect</a:t>
            </a:r>
            <a:r>
              <a:rPr lang="en-GB" sz="3200" dirty="0" smtClean="0"/>
              <a:t>”</a:t>
            </a:r>
          </a:p>
          <a:p>
            <a:pPr algn="r"/>
            <a:r>
              <a:rPr lang="en-GB" sz="1400" dirty="0" smtClean="0"/>
              <a:t>Teaching observation, 2014</a:t>
            </a:r>
            <a:endParaRPr lang="en-GB" sz="1400" dirty="0"/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“Excellent one-to-one support in the practical class</a:t>
            </a:r>
            <a:r>
              <a:rPr lang="en-GB" sz="3200" dirty="0" smtClean="0"/>
              <a:t>”</a:t>
            </a:r>
          </a:p>
          <a:p>
            <a:pPr algn="r"/>
            <a:r>
              <a:rPr lang="en-GB" sz="1400" dirty="0"/>
              <a:t>Teaching observation, 2013</a:t>
            </a:r>
          </a:p>
          <a:p>
            <a:pPr algn="ctr"/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187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8784976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I already have experience of:</a:t>
            </a:r>
          </a:p>
          <a:p>
            <a:endParaRPr lang="en-GB" sz="2800" b="1" dirty="0"/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dirty="0" smtClean="0"/>
              <a:t>Lecturing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dirty="0" smtClean="0"/>
              <a:t>Small group &amp; seminar work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dirty="0" smtClean="0"/>
              <a:t>Practical classes (lab &amp; computer)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dirty="0" smtClean="0"/>
              <a:t>Supervising students (undergraduate, MSc, Post-Doc)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dirty="0" smtClean="0"/>
              <a:t>Fieldwork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dirty="0" smtClean="0"/>
              <a:t>Individual tutoring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algn="ctr">
              <a:spcAft>
                <a:spcPts val="600"/>
              </a:spcAft>
            </a:pPr>
            <a:r>
              <a:rPr lang="en-GB" sz="4000" b="1" dirty="0" smtClean="0"/>
              <a:t>1</a:t>
            </a:r>
            <a:r>
              <a:rPr lang="en-GB" sz="4000" b="1" baseline="30000" dirty="0" smtClean="0"/>
              <a:t>st</a:t>
            </a:r>
            <a:r>
              <a:rPr lang="en-GB" sz="4000" b="1" dirty="0" smtClean="0"/>
              <a:t> year through to PhD and beyond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1161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878497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In three years’ time I will be:</a:t>
            </a:r>
          </a:p>
          <a:p>
            <a:endParaRPr lang="en-GB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a Fellow of the Higher Education Academy (PGCAP-certified)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supervising </a:t>
            </a:r>
            <a:r>
              <a:rPr lang="en-GB" sz="4000" dirty="0"/>
              <a:t>undergraduate, MSc and </a:t>
            </a:r>
            <a:r>
              <a:rPr lang="en-GB" sz="4000" dirty="0" smtClean="0"/>
              <a:t>PhD </a:t>
            </a:r>
            <a:r>
              <a:rPr lang="en-GB" sz="4000" dirty="0"/>
              <a:t>students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convening a new 3</a:t>
            </a:r>
            <a:r>
              <a:rPr lang="en-GB" sz="4000" baseline="30000" dirty="0" smtClean="0"/>
              <a:t>rd</a:t>
            </a:r>
            <a:r>
              <a:rPr lang="en-GB" sz="4000" dirty="0" smtClean="0"/>
              <a:t> year/MSc module: </a:t>
            </a:r>
            <a:r>
              <a:rPr lang="en-GB" sz="4000" i="1" dirty="0" smtClean="0"/>
              <a:t>Atmospheric Remote Sensing </a:t>
            </a:r>
            <a:r>
              <a:rPr lang="en-GB" sz="4000" dirty="0" smtClean="0"/>
              <a:t>or </a:t>
            </a:r>
            <a:r>
              <a:rPr lang="en-GB" sz="4000" i="1" dirty="0" smtClean="0"/>
              <a:t>Programming for GIS/RS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3228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87849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In three years’ time I will have:</a:t>
            </a:r>
          </a:p>
          <a:p>
            <a:endParaRPr lang="en-GB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expanded remote-sensing in fieldtrip </a:t>
            </a:r>
            <a:r>
              <a:rPr lang="en-GB" sz="4000" dirty="0"/>
              <a:t>work</a:t>
            </a:r>
          </a:p>
          <a:p>
            <a:endParaRPr lang="en-GB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e</a:t>
            </a:r>
            <a:r>
              <a:rPr lang="en-GB" sz="4000" dirty="0" smtClean="0"/>
              <a:t>xpanded basic </a:t>
            </a:r>
            <a:r>
              <a:rPr lang="en-GB" sz="4000" dirty="0" smtClean="0"/>
              <a:t>programming </a:t>
            </a:r>
            <a:r>
              <a:rPr lang="en-GB" sz="4000" dirty="0" smtClean="0"/>
              <a:t>&amp; modelling in </a:t>
            </a:r>
            <a:r>
              <a:rPr lang="en-GB" sz="4000" dirty="0" smtClean="0"/>
              <a:t>remote sensing courses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C00000"/>
                </a:solidFill>
              </a:rPr>
              <a:t>excited and engaged students in Remote Sensing at all </a:t>
            </a:r>
            <a:r>
              <a:rPr lang="en-GB" sz="4000" b="1" dirty="0" smtClean="0">
                <a:solidFill>
                  <a:srgbClr val="C00000"/>
                </a:solidFill>
              </a:rPr>
              <a:t>levels</a:t>
            </a:r>
            <a:endParaRPr lang="en-GB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695012"/>
            <a:ext cx="87849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00" b="1" dirty="0" smtClean="0">
                <a:solidFill>
                  <a:srgbClr val="C00000"/>
                </a:solidFill>
              </a:rPr>
              <a:t>Research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3789040"/>
            <a:ext cx="8784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“I believe Robin is on the threshold of a career of national and international significance”</a:t>
            </a:r>
          </a:p>
          <a:p>
            <a:pPr algn="r"/>
            <a:r>
              <a:rPr lang="en-GB" sz="1400" dirty="0" smtClean="0"/>
              <a:t>Neil Chu Hong, Director, Software Sustainability Institute</a:t>
            </a:r>
            <a:endParaRPr lang="en-GB" sz="2800" dirty="0"/>
          </a:p>
          <a:p>
            <a:pPr algn="ctr"/>
            <a:endParaRPr lang="en-GB" sz="3200" dirty="0"/>
          </a:p>
          <a:p>
            <a:pPr algn="ctr"/>
            <a:r>
              <a:rPr lang="en-GB" sz="3200" dirty="0" smtClean="0"/>
              <a:t>“Py6S, and Robin’s support, enabled key research which would otherwise have been impossible”</a:t>
            </a:r>
          </a:p>
          <a:p>
            <a:pPr algn="r"/>
            <a:r>
              <a:rPr lang="en-GB" sz="1400" dirty="0" smtClean="0"/>
              <a:t>Py6S user, via mailing list</a:t>
            </a:r>
            <a:endParaRPr lang="en-GB" sz="1400" dirty="0"/>
          </a:p>
          <a:p>
            <a:pPr algn="ctr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7917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7504" y="209849"/>
            <a:ext cx="4260542" cy="23042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Atmosphere as noise</a:t>
            </a:r>
            <a:endParaRPr lang="en-GB" sz="4000" dirty="0"/>
          </a:p>
        </p:txBody>
      </p:sp>
      <p:sp>
        <p:nvSpPr>
          <p:cNvPr id="3" name="Oval 2"/>
          <p:cNvSpPr/>
          <p:nvPr/>
        </p:nvSpPr>
        <p:spPr>
          <a:xfrm>
            <a:off x="4828401" y="209847"/>
            <a:ext cx="4260542" cy="230425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/>
              <a:t>Atmosphere as </a:t>
            </a:r>
            <a:r>
              <a:rPr lang="en-GB" sz="4000" dirty="0" smtClean="0"/>
              <a:t>signal</a:t>
            </a:r>
            <a:endParaRPr lang="en-GB" sz="4000" dirty="0"/>
          </a:p>
        </p:txBody>
      </p:sp>
      <p:pic>
        <p:nvPicPr>
          <p:cNvPr id="2050" name="Picture 2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3" t="10601" r="20722" b="9359"/>
          <a:stretch/>
        </p:blipFill>
        <p:spPr bwMode="auto">
          <a:xfrm>
            <a:off x="4876072" y="2635479"/>
            <a:ext cx="4165200" cy="414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5032" y="2635478"/>
            <a:ext cx="4165487" cy="4164330"/>
            <a:chOff x="468578" y="4193654"/>
            <a:chExt cx="2700000" cy="269925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" y="4193654"/>
              <a:ext cx="2700000" cy="134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" y="5543279"/>
              <a:ext cx="2700000" cy="134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Down Arrow 7"/>
          <p:cNvSpPr/>
          <p:nvPr/>
        </p:nvSpPr>
        <p:spPr>
          <a:xfrm>
            <a:off x="1769723" y="4098280"/>
            <a:ext cx="936104" cy="129614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eft-Right Arrow 10"/>
          <p:cNvSpPr/>
          <p:nvPr/>
        </p:nvSpPr>
        <p:spPr>
          <a:xfrm>
            <a:off x="3383868" y="973820"/>
            <a:ext cx="2376264" cy="122413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55031" y="6427936"/>
            <a:ext cx="4165487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Landsat atmospheric correction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78629" y="6417776"/>
            <a:ext cx="4165487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Particulate Matter (PM</a:t>
            </a:r>
            <a:r>
              <a:rPr lang="en-GB" b="1" baseline="-25000" dirty="0" smtClean="0"/>
              <a:t>2.5</a:t>
            </a:r>
            <a:r>
              <a:rPr lang="en-GB" b="1" dirty="0"/>
              <a:t>)</a:t>
            </a:r>
            <a:r>
              <a:rPr lang="en-GB" b="1" dirty="0" smtClean="0"/>
              <a:t> over </a:t>
            </a:r>
            <a:r>
              <a:rPr lang="en-GB" b="1" dirty="0" smtClean="0"/>
              <a:t>London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9189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885698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In three years’ time I will have:</a:t>
            </a:r>
          </a:p>
          <a:p>
            <a:endParaRPr lang="en-GB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</a:t>
            </a:r>
            <a:r>
              <a:rPr lang="en-GB" sz="4000" dirty="0" smtClean="0"/>
              <a:t>roduced world-leading research in:</a:t>
            </a:r>
          </a:p>
          <a:p>
            <a:pPr marL="1028700" lvl="1" indent="-571500">
              <a:buSzPct val="80000"/>
              <a:buFont typeface="Wingdings" panose="05000000000000000000" pitchFamily="2" charset="2"/>
              <a:buChar char="§"/>
            </a:pPr>
            <a:r>
              <a:rPr lang="en-GB" sz="4000" dirty="0" smtClean="0"/>
              <a:t>Atmospheric correction</a:t>
            </a:r>
          </a:p>
          <a:p>
            <a:pPr marL="1028700" lvl="1" indent="-571500">
              <a:buSzPct val="80000"/>
              <a:buFont typeface="Wingdings" panose="05000000000000000000" pitchFamily="2" charset="2"/>
              <a:buChar char="§"/>
            </a:pPr>
            <a:r>
              <a:rPr lang="en-GB" sz="4000" dirty="0" smtClean="0"/>
              <a:t>Satellite estimation of air quality</a:t>
            </a:r>
          </a:p>
          <a:p>
            <a:pPr marL="1028700" lvl="1" indent="-571500">
              <a:buSzPct val="80000"/>
              <a:buFont typeface="Wingdings" panose="05000000000000000000" pitchFamily="2" charset="2"/>
              <a:buChar char="§"/>
            </a:pPr>
            <a:r>
              <a:rPr lang="en-GB" sz="4000" dirty="0" smtClean="0"/>
              <a:t>Practical, applied remote sensing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</a:t>
            </a:r>
            <a:r>
              <a:rPr lang="en-GB" sz="4000" dirty="0" smtClean="0"/>
              <a:t>ublished highly-cited papers </a:t>
            </a:r>
            <a:r>
              <a:rPr lang="en-GB" sz="4000" dirty="0" smtClean="0">
                <a:sym typeface="Symbol"/>
              </a:rPr>
              <a:t> REF</a:t>
            </a:r>
            <a:endParaRPr lang="en-GB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r</a:t>
            </a:r>
            <a:r>
              <a:rPr lang="en-GB" sz="4000" dirty="0" smtClean="0"/>
              <a:t>eceived funding from national/ international bodies</a:t>
            </a:r>
          </a:p>
        </p:txBody>
      </p:sp>
    </p:spTree>
    <p:extLst>
      <p:ext uri="{BB962C8B-B14F-4D97-AF65-F5344CB8AC3E}">
        <p14:creationId xmlns:p14="http://schemas.microsoft.com/office/powerpoint/2010/main" val="23199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denguefeverinformation.com/wp-content/uploads/2015/02/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t="-253" r="10021" b="2803"/>
          <a:stretch/>
        </p:blipFill>
        <p:spPr bwMode="auto">
          <a:xfrm>
            <a:off x="-13569" y="3059013"/>
            <a:ext cx="4585569" cy="37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Dropbox\Dropbox\_PhD\_FinalThesis\Graphics\DSC_773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9" y="-1"/>
            <a:ext cx="4590382" cy="309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mraggarwal.com/wp-content/uploads/india_F152003_stable_lights.tn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1"/>
          <a:stretch/>
        </p:blipFill>
        <p:spPr bwMode="auto">
          <a:xfrm>
            <a:off x="4571999" y="3086300"/>
            <a:ext cx="4668591" cy="379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13569" y="-9784"/>
            <a:ext cx="4590381" cy="769441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1pPr>
            <a:lvl2pPr marL="742950" indent="-28575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2pPr>
            <a:lvl3pPr marL="11430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3pPr>
            <a:lvl4pPr marL="16002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4pPr>
            <a:lvl5pPr marL="20574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9pPr>
          </a:lstStyle>
          <a:p>
            <a:pPr algn="ctr" eaLnBrk="1" hangingPunct="1"/>
            <a:r>
              <a:rPr lang="en-US" sz="4400" b="1" i="1" dirty="0" err="1" smtClean="0">
                <a:solidFill>
                  <a:srgbClr val="C00000"/>
                </a:solidFill>
              </a:rPr>
              <a:t>SkySci</a:t>
            </a:r>
            <a:endParaRPr lang="en-US" sz="4400" b="1" i="1" dirty="0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2001" y="3094523"/>
            <a:ext cx="4668590" cy="144655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1pPr>
            <a:lvl2pPr marL="742950" indent="-28575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2pPr>
            <a:lvl3pPr marL="11430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3pPr>
            <a:lvl4pPr marL="16002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4pPr>
            <a:lvl5pPr marL="20574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9pPr>
          </a:lstStyle>
          <a:p>
            <a:pPr algn="ctr" eaLnBrk="1" hangingPunct="1"/>
            <a:r>
              <a:rPr lang="en-US" sz="4400" b="1" i="1" dirty="0" smtClean="0">
                <a:solidFill>
                  <a:srgbClr val="C00000"/>
                </a:solidFill>
              </a:rPr>
              <a:t>Nighttime lights</a:t>
            </a:r>
          </a:p>
          <a:p>
            <a:pPr algn="ctr" eaLnBrk="1" hangingPunct="1"/>
            <a:r>
              <a:rPr lang="en-US" sz="4400" b="1" i="1" dirty="0" smtClean="0">
                <a:solidFill>
                  <a:srgbClr val="C00000"/>
                </a:solidFill>
              </a:rPr>
              <a:t>&amp; ‘</a:t>
            </a:r>
            <a:r>
              <a:rPr lang="en-US" sz="4400" b="1" i="1" dirty="0" err="1" smtClean="0">
                <a:solidFill>
                  <a:srgbClr val="C00000"/>
                </a:solidFill>
              </a:rPr>
              <a:t>urbanicity</a:t>
            </a:r>
            <a:r>
              <a:rPr lang="en-US" sz="4400" b="1" i="1" dirty="0" smtClean="0">
                <a:solidFill>
                  <a:srgbClr val="C00000"/>
                </a:solidFill>
              </a:rPr>
              <a:t>’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13570" y="5150802"/>
            <a:ext cx="4590383" cy="1446550"/>
          </a:xfrm>
          <a:prstGeom prst="rect">
            <a:avLst/>
          </a:prstGeom>
          <a:solidFill>
            <a:srgbClr val="F8F8F8">
              <a:alpha val="5490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1pPr>
            <a:lvl2pPr marL="742950" indent="-28575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2pPr>
            <a:lvl3pPr marL="11430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3pPr>
            <a:lvl4pPr marL="16002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4pPr>
            <a:lvl5pPr marL="20574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9pPr>
          </a:lstStyle>
          <a:p>
            <a:pPr algn="ctr" eaLnBrk="1" hangingPunct="1"/>
            <a:r>
              <a:rPr lang="en-US" sz="4400" b="1" i="1" dirty="0" smtClean="0">
                <a:solidFill>
                  <a:srgbClr val="C00000"/>
                </a:solidFill>
              </a:rPr>
              <a:t>GPS for Dengue</a:t>
            </a:r>
          </a:p>
          <a:p>
            <a:pPr algn="ctr" eaLnBrk="1" hangingPunct="1"/>
            <a:r>
              <a:rPr lang="en-US" sz="4400" b="1" i="1" dirty="0" smtClean="0">
                <a:solidFill>
                  <a:srgbClr val="C00000"/>
                </a:solidFill>
              </a:rPr>
              <a:t>Fever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31930" y="6545575"/>
            <a:ext cx="32086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/>
              <a:t>Int</a:t>
            </a:r>
            <a:r>
              <a:rPr lang="en-GB" dirty="0" smtClean="0"/>
              <a:t> J of Health </a:t>
            </a:r>
            <a:r>
              <a:rPr lang="en-GB" dirty="0" err="1" smtClean="0"/>
              <a:t>Geographics</a:t>
            </a:r>
            <a:r>
              <a:rPr lang="en-GB" dirty="0" smtClean="0"/>
              <a:t> 2015</a:t>
            </a:r>
            <a:endParaRPr lang="en-GB" dirty="0"/>
          </a:p>
        </p:txBody>
      </p:sp>
      <p:pic>
        <p:nvPicPr>
          <p:cNvPr id="9229" name="Picture 13" descr="http://www.esri.com/news/releases/12-2qtr/images/esri-gps-base-station-joins-national-network-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-6176"/>
            <a:ext cx="4632085" cy="310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-5357"/>
            <a:ext cx="2174478" cy="2123658"/>
          </a:xfrm>
          <a:prstGeom prst="rect">
            <a:avLst/>
          </a:prstGeom>
          <a:solidFill>
            <a:srgbClr val="F8F8F8">
              <a:alpha val="5490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1pPr>
            <a:lvl2pPr marL="742950" indent="-28575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2pPr>
            <a:lvl3pPr marL="11430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3pPr>
            <a:lvl4pPr marL="16002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4pPr>
            <a:lvl5pPr marL="20574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9pPr>
          </a:lstStyle>
          <a:p>
            <a:pPr eaLnBrk="1" hangingPunct="1"/>
            <a:r>
              <a:rPr lang="en-US" sz="4400" b="1" i="1" dirty="0" smtClean="0">
                <a:solidFill>
                  <a:srgbClr val="C00000"/>
                </a:solidFill>
              </a:rPr>
              <a:t>GPS</a:t>
            </a:r>
          </a:p>
          <a:p>
            <a:pPr eaLnBrk="1" hangingPunct="1"/>
            <a:r>
              <a:rPr lang="en-US" sz="4400" b="1" i="1" dirty="0" smtClean="0">
                <a:solidFill>
                  <a:srgbClr val="C00000"/>
                </a:solidFill>
              </a:rPr>
              <a:t>Water</a:t>
            </a:r>
          </a:p>
          <a:p>
            <a:pPr eaLnBrk="1" hangingPunct="1"/>
            <a:r>
              <a:rPr lang="en-US" sz="4400" b="1" i="1" dirty="0" err="1" smtClean="0">
                <a:solidFill>
                  <a:srgbClr val="C00000"/>
                </a:solidFill>
              </a:rPr>
              <a:t>Vapour</a:t>
            </a:r>
            <a:endParaRPr lang="en-US" sz="4400" b="1" i="1" dirty="0" smtClean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8590" y="2734320"/>
            <a:ext cx="23975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 err="1"/>
              <a:t>Atmos</a:t>
            </a:r>
            <a:r>
              <a:rPr lang="en-GB" dirty="0"/>
              <a:t> </a:t>
            </a:r>
            <a:r>
              <a:rPr lang="en-GB" dirty="0" err="1"/>
              <a:t>Meas</a:t>
            </a:r>
            <a:r>
              <a:rPr lang="en-GB" dirty="0"/>
              <a:t> Tech 2015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3570" y="2732087"/>
            <a:ext cx="24253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Atmos</a:t>
            </a:r>
            <a:r>
              <a:rPr lang="en-GB" dirty="0" smtClean="0"/>
              <a:t> </a:t>
            </a:r>
            <a:r>
              <a:rPr lang="en-GB" dirty="0" err="1" smtClean="0"/>
              <a:t>Meas</a:t>
            </a:r>
            <a:r>
              <a:rPr lang="en-GB" dirty="0" smtClean="0"/>
              <a:t> Tech 2015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894" y="6496492"/>
            <a:ext cx="1615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PLoS</a:t>
            </a:r>
            <a:r>
              <a:rPr lang="en-GB" dirty="0" smtClean="0"/>
              <a:t> ONE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50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12" grpId="0" animBg="1"/>
      <p:bldP spid="15" grpId="0" animBg="1"/>
      <p:bldP spid="16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1610"/>
            <a:ext cx="6264696" cy="19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004" y="1702549"/>
            <a:ext cx="8972996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b="1" dirty="0" smtClean="0"/>
              <a:t>What is the spatial scale of AOT?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b="1" dirty="0"/>
              <a:t>Can we link HOTBAR in to automated atmospheric correction</a:t>
            </a:r>
            <a:r>
              <a:rPr lang="en-GB" sz="3600" b="1" dirty="0" smtClean="0"/>
              <a:t>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b="1" dirty="0"/>
              <a:t>How accurately do we </a:t>
            </a:r>
            <a:r>
              <a:rPr lang="en-GB" sz="3600" b="1" dirty="0" smtClean="0"/>
              <a:t>need to parameterise </a:t>
            </a:r>
            <a:r>
              <a:rPr lang="en-GB" sz="3600" b="1" dirty="0"/>
              <a:t>RTMs?</a:t>
            </a:r>
          </a:p>
          <a:p>
            <a:endParaRPr lang="en-GB" sz="3600" b="1" dirty="0"/>
          </a:p>
          <a:p>
            <a:endParaRPr lang="en-GB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52132" y="4915034"/>
            <a:ext cx="3391868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 smtClean="0"/>
              <a:t>Is this right in the modern world?</a:t>
            </a:r>
            <a:endParaRPr lang="en-GB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44624"/>
            <a:ext cx="9036496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C00000"/>
                </a:solidFill>
              </a:rPr>
              <a:t>Vision: </a:t>
            </a:r>
            <a:r>
              <a:rPr lang="en-GB" sz="4000" dirty="0" smtClean="0"/>
              <a:t>Atmospheric correction for the modern era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2832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commons/thumb/d/db/FAO_logo.svg/2000px-FAO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8" y="404664"/>
            <a:ext cx="4044280" cy="404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s://bridgeu.s3.amazonaws.com/uploads/university/logo/2907/Aberystwyth_identifie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4444"/>
            <a:ext cx="9146952" cy="187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enterry.org.uk/W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7257"/>
            <a:ext cx="4081764" cy="331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2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5116" r="9193" b="8934"/>
          <a:stretch/>
        </p:blipFill>
        <p:spPr bwMode="auto">
          <a:xfrm>
            <a:off x="10120" y="-1"/>
            <a:ext cx="9122386" cy="68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thegeofactor.com/wordpress/wp-content/uploads/2013/02/LDCM_still_Gulf_Coast_side_vi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4" t="7136" r="-1" b="854"/>
          <a:stretch/>
        </p:blipFill>
        <p:spPr bwMode="auto">
          <a:xfrm>
            <a:off x="187698" y="1439278"/>
            <a:ext cx="220659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science.gsfc.nasa.gov/sed/images/mission_thumbs/AERON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8" y="3271489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upload.wikimedia.org/wikipedia/commons/c/c5/India_-_Faces_-_Rural_women_driving_their_own_change_1_(222975296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5" y="5103700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94291" y="1913427"/>
            <a:ext cx="7002246" cy="707886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Combining satellites &amp; models</a:t>
            </a:r>
            <a:endParaRPr lang="en-GB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95943" y="3437862"/>
            <a:ext cx="7216617" cy="1323439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/>
            </a:lvl1pPr>
          </a:lstStyle>
          <a:p>
            <a:r>
              <a:rPr lang="en-GB" dirty="0" smtClean="0"/>
              <a:t>Novel validation with </a:t>
            </a:r>
            <a:r>
              <a:rPr lang="en-GB" dirty="0" err="1" smtClean="0"/>
              <a:t>SkySci</a:t>
            </a:r>
            <a:r>
              <a:rPr lang="en-GB" dirty="0" smtClean="0"/>
              <a:t>,</a:t>
            </a:r>
            <a:br>
              <a:rPr lang="en-GB" dirty="0" smtClean="0"/>
            </a:br>
            <a:r>
              <a:rPr lang="en-GB" dirty="0" smtClean="0"/>
              <a:t>citizen science and models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394290" y="5270073"/>
            <a:ext cx="7218270" cy="1323439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/>
            </a:lvl1pPr>
          </a:lstStyle>
          <a:p>
            <a:r>
              <a:rPr lang="en-GB" dirty="0" smtClean="0"/>
              <a:t>Application in LMICs, and with </a:t>
            </a:r>
            <a:r>
              <a:rPr lang="en-GB" dirty="0" err="1" smtClean="0"/>
              <a:t>TfL</a:t>
            </a:r>
            <a:r>
              <a:rPr lang="en-GB" dirty="0" smtClean="0"/>
              <a:t> &amp; King’s ERG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0"/>
            <a:ext cx="9144002" cy="132343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C00000"/>
                </a:solidFill>
              </a:rPr>
              <a:t>Vision: </a:t>
            </a:r>
            <a:r>
              <a:rPr lang="en-GB" sz="4000" dirty="0"/>
              <a:t>A</a:t>
            </a:r>
            <a:r>
              <a:rPr lang="en-GB" sz="4000" dirty="0" smtClean="0"/>
              <a:t>ccurate high spatial &amp; temporal resolution air quality measurements</a:t>
            </a:r>
          </a:p>
        </p:txBody>
      </p:sp>
    </p:spTree>
    <p:extLst>
      <p:ext uri="{BB962C8B-B14F-4D97-AF65-F5344CB8AC3E}">
        <p14:creationId xmlns:p14="http://schemas.microsoft.com/office/powerpoint/2010/main" val="36715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trytagrugby.com/images/2000px-transport-for-londo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6336704" cy="16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upload.wikimedia.org/wikipedia/de/thumb/8/8d/European_Environment_Agency-Logo.svg/1280px-European_Environment_Agency-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4"/>
            <a:ext cx="8959938" cy="18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nusbs.co.uk/wp-content/uploads/2012/04/Kings-College-London-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r="14391"/>
          <a:stretch/>
        </p:blipFill>
        <p:spPr bwMode="auto">
          <a:xfrm>
            <a:off x="7021402" y="2420888"/>
            <a:ext cx="2015094" cy="13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1402" y="3645024"/>
            <a:ext cx="2015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ERG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0" name="Picture 8" descr="https://lh3.googleusercontent.com/-9ggvEb7LIXQ/AAAAAAAAAAI/AAAAAAAAAAA/aWKh6OJ2KJs/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76" y="4579267"/>
            <a:ext cx="2245692" cy="224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2120" y="2564904"/>
            <a:ext cx="2015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2" name="Picture 10" descr="http://www.actris.net/Portals/97/documentation/dissemination/other/IntInnov-ACTRIS_IssueFeb20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6" b="56124"/>
          <a:stretch/>
        </p:blipFill>
        <p:spPr bwMode="auto">
          <a:xfrm>
            <a:off x="2699792" y="4579267"/>
            <a:ext cx="3243561" cy="94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9952" y="5877272"/>
            <a:ext cx="4819986" cy="769441"/>
          </a:xfrm>
          <a:prstGeom prst="rect">
            <a:avLst/>
          </a:prstGeom>
          <a:effectLst>
            <a:glow rad="12700">
              <a:schemeClr val="accent1">
                <a:alpha val="40000"/>
              </a:schemeClr>
            </a:glow>
            <a:softEdge rad="2794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b="1" dirty="0" err="1" smtClean="0"/>
              <a:t>EuNetAir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1487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://hqwallbase.com/images/bigest/1280x1024_flamingos_lake_manyara_pemba_tanzania_africa-1558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http://hqwallbase.com/images/bigest/1280x1024_flamingos_lake_manyara_pemba_tanzania_africa-155864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370" name="Picture 10" descr="http://voices.nationalgeographic.com/files/2012/03/Lesser-flamingos-congregating-in-Lake-Nakuru-National-Park-Kenya.-These-are-natural-phenomena-that-never-cease-to-amaze-Adam-Riley-www.rockjumperbirding.com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32098" y="-144463"/>
            <a:ext cx="5246601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www.bonzle.com/h/k/c/3/jqm0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7" t="4460" r="10156"/>
          <a:stretch/>
        </p:blipFill>
        <p:spPr bwMode="auto">
          <a:xfrm>
            <a:off x="4554000" y="-144464"/>
            <a:ext cx="4590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erc.ac.uk/includes/themes/NERC/images/logos/nerc/nerc-logo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" y="5097098"/>
            <a:ext cx="2464321" cy="171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io tinto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80" y="5918985"/>
            <a:ext cx="4080420" cy="8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://hqwallbase.com/images/bigest/1280x1024_flamingos_lake_manyara_pemba_tanzania_africa-1558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http://hqwallbase.com/images/bigest/1280x1024_flamingos_lake_manyara_pemba_tanzania_africa-155864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370" name="Picture 10" descr="http://voices.nationalgeographic.com/files/2012/03/Lesser-flamingos-congregating-in-Lake-Nakuru-National-Park-Kenya.-These-are-natural-phenomena-that-never-cease-to-amaze-Adam-Riley-www.rockjumperbirding.com_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32098" y="-144463"/>
            <a:ext cx="5246601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www.bonzle.com/h/k/c/3/jqm0k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7" t="4460" r="10156"/>
          <a:stretch/>
        </p:blipFill>
        <p:spPr bwMode="auto">
          <a:xfrm>
            <a:off x="4554000" y="-144464"/>
            <a:ext cx="4590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nusbs.co.uk/wp-content/uploads/2012/04/Kings-College-London-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r="14391"/>
          <a:stretch/>
        </p:blipFill>
        <p:spPr bwMode="auto">
          <a:xfrm>
            <a:off x="137575" y="1628800"/>
            <a:ext cx="5572764" cy="377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8184" y="1102304"/>
            <a:ext cx="201509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9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fessor Edward Milton's photo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56" y="116632"/>
            <a:ext cx="2034332" cy="203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r Jo Nield's photo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50034"/>
            <a:ext cx="1760214" cy="264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r Andrew J Tatem's photo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t="2758" r="10854" b="50950"/>
          <a:stretch/>
        </p:blipFill>
        <p:spPr bwMode="auto">
          <a:xfrm>
            <a:off x="6916689" y="3878932"/>
            <a:ext cx="2047799" cy="120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fizz.phys.dal.ca/~rvmartin/pictures/rvmartin_web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89"/>
          <a:stretch/>
        </p:blipFill>
        <p:spPr bwMode="auto">
          <a:xfrm>
            <a:off x="4362152" y="116632"/>
            <a:ext cx="2359844" cy="212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fizz.phys.dal.ca/~atmos/aaron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48" y="116632"/>
            <a:ext cx="1371600" cy="18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hotograph of Dr Peter R Wilson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22668"/>
          <a:stretch/>
        </p:blipFill>
        <p:spPr bwMode="auto">
          <a:xfrm>
            <a:off x="234653" y="2748123"/>
            <a:ext cx="2143125" cy="200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athryn Tonne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22" y="5390943"/>
            <a:ext cx="1121266" cy="129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hotograph of Prof. Alex Rogers"/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3"/>
          <a:stretch/>
        </p:blipFill>
        <p:spPr bwMode="auto">
          <a:xfrm>
            <a:off x="234653" y="116632"/>
            <a:ext cx="2137569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Image of Richard Bingley"/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9"/>
          <a:stretch/>
        </p:blipFill>
        <p:spPr bwMode="auto">
          <a:xfrm>
            <a:off x="4352776" y="2394668"/>
            <a:ext cx="2349302" cy="240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www.aber.ac.uk/en/iges/staff/academic-staff/pfb/buntingp.jp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13154" r="10861" b="24349"/>
          <a:stretch/>
        </p:blipFill>
        <p:spPr bwMode="auto">
          <a:xfrm>
            <a:off x="6916689" y="2354786"/>
            <a:ext cx="2047799" cy="142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://sydney.edu.au/science/bio/eicc/images/content/rmurphy.jpg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" b="29803"/>
          <a:stretch/>
        </p:blipFill>
        <p:spPr bwMode="auto">
          <a:xfrm>
            <a:off x="234653" y="4899656"/>
            <a:ext cx="21431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://i1.rgstatic.net/i/profile/60b7d518cb3e7f0b93_l_5c967.jpg"/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25" y="223190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Ferdinando Villa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r="1621"/>
          <a:stretch/>
        </p:blipFill>
        <p:spPr bwMode="auto">
          <a:xfrm>
            <a:off x="4352776" y="4975856"/>
            <a:ext cx="2091432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http://www.geos.ed.ac.uk/faces/amacarth.jpg"/>
          <p:cNvPicPr>
            <a:picLocks noChangeAspect="1" noChangeArrowheads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536" y="5171182"/>
            <a:ext cx="1086794" cy="151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757" y="2090172"/>
            <a:ext cx="905848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1pPr>
            <a:lvl2pPr marL="742950" indent="-28575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2pPr>
            <a:lvl3pPr marL="11430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3pPr>
            <a:lvl4pPr marL="16002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4pPr>
            <a:lvl5pPr marL="20574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9pPr>
          </a:lstStyle>
          <a:p>
            <a:pPr algn="ctr" eaLnBrk="1" hangingPunct="1"/>
            <a:r>
              <a:rPr lang="en-US" sz="6600" i="1" dirty="0" smtClean="0">
                <a:solidFill>
                  <a:srgbClr val="C00000"/>
                </a:solidFill>
              </a:rPr>
              <a:t>Thank you to my</a:t>
            </a:r>
          </a:p>
          <a:p>
            <a:pPr algn="ctr" eaLnBrk="1" hangingPunct="1"/>
            <a:r>
              <a:rPr lang="en-US" sz="96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96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ollaborators</a:t>
            </a:r>
          </a:p>
        </p:txBody>
      </p:sp>
    </p:spTree>
    <p:extLst>
      <p:ext uri="{BB962C8B-B14F-4D97-AF65-F5344CB8AC3E}">
        <p14:creationId xmlns:p14="http://schemas.microsoft.com/office/powerpoint/2010/main" val="38643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7504" y="260649"/>
            <a:ext cx="4260542" cy="23042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Atmosphere as noise</a:t>
            </a:r>
            <a:endParaRPr lang="en-GB" sz="4000" dirty="0"/>
          </a:p>
        </p:txBody>
      </p:sp>
      <p:sp>
        <p:nvSpPr>
          <p:cNvPr id="3" name="Oval 2"/>
          <p:cNvSpPr/>
          <p:nvPr/>
        </p:nvSpPr>
        <p:spPr>
          <a:xfrm>
            <a:off x="4828401" y="260647"/>
            <a:ext cx="4260542" cy="230425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/>
              <a:t>Atmosphere as </a:t>
            </a:r>
            <a:r>
              <a:rPr lang="en-GB" sz="4000" dirty="0" smtClean="0"/>
              <a:t>signal</a:t>
            </a:r>
            <a:endParaRPr lang="en-GB" sz="4000" dirty="0"/>
          </a:p>
        </p:txBody>
      </p:sp>
      <p:pic>
        <p:nvPicPr>
          <p:cNvPr id="2050" name="Picture 2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3" t="10601" r="20722" b="9359"/>
          <a:stretch/>
        </p:blipFill>
        <p:spPr bwMode="auto">
          <a:xfrm>
            <a:off x="4876072" y="2686279"/>
            <a:ext cx="4165200" cy="414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5032" y="2686278"/>
            <a:ext cx="4165487" cy="4164330"/>
            <a:chOff x="468578" y="4193654"/>
            <a:chExt cx="2700000" cy="269925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" y="4193654"/>
              <a:ext cx="2700000" cy="134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8" y="5543279"/>
              <a:ext cx="2700000" cy="134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Down Arrow 7"/>
          <p:cNvSpPr/>
          <p:nvPr/>
        </p:nvSpPr>
        <p:spPr>
          <a:xfrm>
            <a:off x="1769723" y="4149080"/>
            <a:ext cx="936104" cy="129614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eft-Right Arrow 10"/>
          <p:cNvSpPr/>
          <p:nvPr/>
        </p:nvSpPr>
        <p:spPr>
          <a:xfrm>
            <a:off x="3383868" y="1024620"/>
            <a:ext cx="2376264" cy="122413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367644" y="4467324"/>
            <a:ext cx="6408712" cy="230425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Applied quantitative remote sensing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072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/>
          <p:cNvSpPr/>
          <p:nvPr/>
        </p:nvSpPr>
        <p:spPr>
          <a:xfrm>
            <a:off x="35496" y="1136337"/>
            <a:ext cx="9108504" cy="569281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Oval 5"/>
          <p:cNvSpPr/>
          <p:nvPr/>
        </p:nvSpPr>
        <p:spPr>
          <a:xfrm>
            <a:off x="1192275" y="5013176"/>
            <a:ext cx="236821" cy="23682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reeform 6"/>
          <p:cNvSpPr/>
          <p:nvPr/>
        </p:nvSpPr>
        <p:spPr>
          <a:xfrm>
            <a:off x="1427419" y="5312169"/>
            <a:ext cx="2122281" cy="1645223"/>
          </a:xfrm>
          <a:custGeom>
            <a:avLst/>
            <a:gdLst>
              <a:gd name="connsiteX0" fmla="*/ 0 w 2122281"/>
              <a:gd name="connsiteY0" fmla="*/ 0 h 1645223"/>
              <a:gd name="connsiteX1" fmla="*/ 2122281 w 2122281"/>
              <a:gd name="connsiteY1" fmla="*/ 0 h 1645223"/>
              <a:gd name="connsiteX2" fmla="*/ 2122281 w 2122281"/>
              <a:gd name="connsiteY2" fmla="*/ 1645223 h 1645223"/>
              <a:gd name="connsiteX3" fmla="*/ 0 w 2122281"/>
              <a:gd name="connsiteY3" fmla="*/ 1645223 h 1645223"/>
              <a:gd name="connsiteX4" fmla="*/ 0 w 2122281"/>
              <a:gd name="connsiteY4" fmla="*/ 0 h 164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281" h="1645223">
                <a:moveTo>
                  <a:pt x="0" y="0"/>
                </a:moveTo>
                <a:lnTo>
                  <a:pt x="2122281" y="0"/>
                </a:lnTo>
                <a:lnTo>
                  <a:pt x="2122281" y="1645223"/>
                </a:lnTo>
                <a:lnTo>
                  <a:pt x="0" y="164522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487" tIns="0" rIns="0" bIns="0" numCol="1" spcCol="1270" anchor="t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100" kern="1200" dirty="0" smtClean="0"/>
              <a:t>Build a modelling foundation</a:t>
            </a:r>
            <a:endParaRPr lang="en-GB" sz="3100" kern="1200" dirty="0"/>
          </a:p>
        </p:txBody>
      </p:sp>
      <p:sp>
        <p:nvSpPr>
          <p:cNvPr id="8" name="Oval 7"/>
          <p:cNvSpPr/>
          <p:nvPr/>
        </p:nvSpPr>
        <p:spPr>
          <a:xfrm>
            <a:off x="3135789" y="3645024"/>
            <a:ext cx="428099" cy="4280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eform 8"/>
          <p:cNvSpPr/>
          <p:nvPr/>
        </p:nvSpPr>
        <p:spPr>
          <a:xfrm>
            <a:off x="3337014" y="4220541"/>
            <a:ext cx="2186040" cy="3096891"/>
          </a:xfrm>
          <a:custGeom>
            <a:avLst/>
            <a:gdLst>
              <a:gd name="connsiteX0" fmla="*/ 0 w 2186040"/>
              <a:gd name="connsiteY0" fmla="*/ 0 h 3096891"/>
              <a:gd name="connsiteX1" fmla="*/ 2186040 w 2186040"/>
              <a:gd name="connsiteY1" fmla="*/ 0 h 3096891"/>
              <a:gd name="connsiteX2" fmla="*/ 2186040 w 2186040"/>
              <a:gd name="connsiteY2" fmla="*/ 3096891 h 3096891"/>
              <a:gd name="connsiteX3" fmla="*/ 0 w 2186040"/>
              <a:gd name="connsiteY3" fmla="*/ 3096891 h 3096891"/>
              <a:gd name="connsiteX4" fmla="*/ 0 w 2186040"/>
              <a:gd name="connsiteY4" fmla="*/ 0 h 30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6040" h="3096891">
                <a:moveTo>
                  <a:pt x="0" y="0"/>
                </a:moveTo>
                <a:lnTo>
                  <a:pt x="2186040" y="0"/>
                </a:lnTo>
                <a:lnTo>
                  <a:pt x="2186040" y="3096891"/>
                </a:lnTo>
                <a:lnTo>
                  <a:pt x="0" y="30968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6841" tIns="0" rIns="0" bIns="0" numCol="1" spcCol="1270" anchor="t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100" kern="1200" dirty="0" smtClean="0"/>
              <a:t>Is uniform correction ok?</a:t>
            </a:r>
            <a:endParaRPr lang="en-GB" sz="3100" kern="1200" dirty="0"/>
          </a:p>
        </p:txBody>
      </p:sp>
      <p:sp>
        <p:nvSpPr>
          <p:cNvPr id="10" name="Oval 9"/>
          <p:cNvSpPr/>
          <p:nvPr/>
        </p:nvSpPr>
        <p:spPr>
          <a:xfrm>
            <a:off x="5682767" y="2580879"/>
            <a:ext cx="592052" cy="59205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5554312" y="3501008"/>
            <a:ext cx="2186040" cy="3956506"/>
          </a:xfrm>
          <a:custGeom>
            <a:avLst/>
            <a:gdLst>
              <a:gd name="connsiteX0" fmla="*/ 0 w 2186040"/>
              <a:gd name="connsiteY0" fmla="*/ 0 h 3956506"/>
              <a:gd name="connsiteX1" fmla="*/ 2186040 w 2186040"/>
              <a:gd name="connsiteY1" fmla="*/ 0 h 3956506"/>
              <a:gd name="connsiteX2" fmla="*/ 2186040 w 2186040"/>
              <a:gd name="connsiteY2" fmla="*/ 3956506 h 3956506"/>
              <a:gd name="connsiteX3" fmla="*/ 0 w 2186040"/>
              <a:gd name="connsiteY3" fmla="*/ 3956506 h 3956506"/>
              <a:gd name="connsiteX4" fmla="*/ 0 w 2186040"/>
              <a:gd name="connsiteY4" fmla="*/ 0 h 39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6040" h="3956506">
                <a:moveTo>
                  <a:pt x="0" y="0"/>
                </a:moveTo>
                <a:lnTo>
                  <a:pt x="2186040" y="0"/>
                </a:lnTo>
                <a:lnTo>
                  <a:pt x="2186040" y="3956506"/>
                </a:lnTo>
                <a:lnTo>
                  <a:pt x="0" y="39565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3716" tIns="0" rIns="0" bIns="0" numCol="1" spcCol="1270" anchor="t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100" kern="1200" dirty="0" smtClean="0"/>
              <a:t>Can we use visibility?</a:t>
            </a:r>
            <a:endParaRPr lang="en-GB" sz="31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35496" y="426198"/>
            <a:ext cx="7704856" cy="5163042"/>
          </a:xfrm>
          <a:custGeom>
            <a:avLst/>
            <a:gdLst>
              <a:gd name="connsiteX0" fmla="*/ 0 w 2186040"/>
              <a:gd name="connsiteY0" fmla="*/ 0 h 3096891"/>
              <a:gd name="connsiteX1" fmla="*/ 2186040 w 2186040"/>
              <a:gd name="connsiteY1" fmla="*/ 0 h 3096891"/>
              <a:gd name="connsiteX2" fmla="*/ 2186040 w 2186040"/>
              <a:gd name="connsiteY2" fmla="*/ 3096891 h 3096891"/>
              <a:gd name="connsiteX3" fmla="*/ 0 w 2186040"/>
              <a:gd name="connsiteY3" fmla="*/ 3096891 h 3096891"/>
              <a:gd name="connsiteX4" fmla="*/ 0 w 2186040"/>
              <a:gd name="connsiteY4" fmla="*/ 0 h 30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6040" h="3096891">
                <a:moveTo>
                  <a:pt x="0" y="0"/>
                </a:moveTo>
                <a:lnTo>
                  <a:pt x="2186040" y="0"/>
                </a:lnTo>
                <a:lnTo>
                  <a:pt x="2186040" y="3096891"/>
                </a:lnTo>
                <a:lnTo>
                  <a:pt x="0" y="30968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6841" tIns="0" rIns="0" bIns="0" numCol="1" spcCol="1270" anchor="t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4400" kern="1200" dirty="0" smtClean="0"/>
              <a:t>Answering </a:t>
            </a:r>
            <a:r>
              <a:rPr lang="en-GB" sz="4400" b="1" kern="1200" dirty="0" smtClean="0"/>
              <a:t>practical </a:t>
            </a:r>
            <a:r>
              <a:rPr lang="en-GB" sz="4400" dirty="0" smtClean="0"/>
              <a:t>questions about atmospheric correction</a:t>
            </a:r>
            <a:endParaRPr lang="en-GB" sz="44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3887924" y="5479261"/>
            <a:ext cx="5274828" cy="5163042"/>
          </a:xfrm>
          <a:custGeom>
            <a:avLst/>
            <a:gdLst>
              <a:gd name="connsiteX0" fmla="*/ 0 w 2186040"/>
              <a:gd name="connsiteY0" fmla="*/ 0 h 3096891"/>
              <a:gd name="connsiteX1" fmla="*/ 2186040 w 2186040"/>
              <a:gd name="connsiteY1" fmla="*/ 0 h 3096891"/>
              <a:gd name="connsiteX2" fmla="*/ 2186040 w 2186040"/>
              <a:gd name="connsiteY2" fmla="*/ 3096891 h 3096891"/>
              <a:gd name="connsiteX3" fmla="*/ 0 w 2186040"/>
              <a:gd name="connsiteY3" fmla="*/ 3096891 h 3096891"/>
              <a:gd name="connsiteX4" fmla="*/ 0 w 2186040"/>
              <a:gd name="connsiteY4" fmla="*/ 0 h 30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6040" h="3096891">
                <a:moveTo>
                  <a:pt x="0" y="0"/>
                </a:moveTo>
                <a:lnTo>
                  <a:pt x="2186040" y="0"/>
                </a:lnTo>
                <a:lnTo>
                  <a:pt x="2186040" y="3096891"/>
                </a:lnTo>
                <a:lnTo>
                  <a:pt x="0" y="30968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6841" tIns="0" rIns="0" bIns="0" numCol="1" spcCol="1270" anchor="t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4400" kern="1200" dirty="0" smtClean="0"/>
              <a:t>A real </a:t>
            </a:r>
            <a:r>
              <a:rPr lang="en-GB" sz="4400" b="1" kern="1200" dirty="0" smtClean="0"/>
              <a:t>impact</a:t>
            </a:r>
            <a:r>
              <a:rPr lang="en-GB" sz="4400" kern="1200" dirty="0" smtClean="0"/>
              <a:t> on users</a:t>
            </a:r>
            <a:endParaRPr lang="en-GB" sz="4400" kern="1200" dirty="0"/>
          </a:p>
        </p:txBody>
      </p:sp>
    </p:spTree>
    <p:extLst>
      <p:ext uri="{BB962C8B-B14F-4D97-AF65-F5344CB8AC3E}">
        <p14:creationId xmlns:p14="http://schemas.microsoft.com/office/powerpoint/2010/main" val="33511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82277"/>
            <a:ext cx="2920166" cy="238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232469"/>
            <a:ext cx="42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/>
              <a:t>Py6S</a:t>
            </a:r>
            <a:endParaRPr lang="en-GB" sz="6000" b="1" dirty="0"/>
          </a:p>
        </p:txBody>
      </p:sp>
      <p:pic>
        <p:nvPicPr>
          <p:cNvPr id="5124" name="Picture 4" descr="http://py6s.readthedocs.org/en/latest/_images/ncaveo_radianc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2287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248132"/>
            <a:ext cx="84969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Python interface to the 6S Radiative Transfer Model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34842" y="2766407"/>
            <a:ext cx="87016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750" dirty="0" smtClean="0">
              <a:solidFill>
                <a:srgbClr val="008000"/>
              </a:solidFill>
              <a:effectLst/>
              <a:latin typeface="Courier New"/>
            </a:endParaRPr>
          </a:p>
          <a:p>
            <a:r>
              <a:rPr lang="en-GB" sz="1750" dirty="0">
                <a:solidFill>
                  <a:srgbClr val="008000"/>
                </a:solidFill>
                <a:latin typeface="Courier New"/>
              </a:rPr>
              <a:t># </a:t>
            </a:r>
            <a:r>
              <a:rPr lang="en-GB" sz="1750" dirty="0" smtClean="0">
                <a:solidFill>
                  <a:srgbClr val="008000"/>
                </a:solidFill>
                <a:latin typeface="Courier New"/>
              </a:rPr>
              <a:t>Py6S code</a:t>
            </a:r>
            <a:endParaRPr lang="en-GB" sz="1750" dirty="0">
              <a:solidFill>
                <a:srgbClr val="008000"/>
              </a:solidFill>
              <a:latin typeface="Courier New"/>
            </a:endParaRPr>
          </a:p>
          <a:p>
            <a:r>
              <a:rPr lang="en-GB" sz="1750" b="1" dirty="0" smtClean="0">
                <a:solidFill>
                  <a:srgbClr val="0000FF"/>
                </a:solidFill>
                <a:effectLst/>
                <a:latin typeface="Courier New"/>
              </a:rPr>
              <a:t>from</a:t>
            </a:r>
            <a:r>
              <a:rPr lang="en-GB" sz="1750" dirty="0" smtClean="0">
                <a:solidFill>
                  <a:srgbClr val="000000"/>
                </a:solidFill>
                <a:effectLst/>
                <a:latin typeface="Courier New"/>
              </a:rPr>
              <a:t> Py6S </a:t>
            </a:r>
            <a:r>
              <a:rPr lang="en-GB" sz="1750" b="1" dirty="0" smtClean="0">
                <a:solidFill>
                  <a:srgbClr val="0000FF"/>
                </a:solidFill>
                <a:effectLst/>
                <a:latin typeface="Courier New"/>
              </a:rPr>
              <a:t>import</a:t>
            </a:r>
            <a:r>
              <a:rPr lang="en-GB" sz="1750" dirty="0" smtClean="0">
                <a:solidFill>
                  <a:srgbClr val="000000"/>
                </a:solidFill>
                <a:effectLst/>
                <a:latin typeface="Courier New"/>
              </a:rPr>
              <a:t> </a:t>
            </a:r>
            <a:r>
              <a:rPr lang="en-GB" sz="1750" b="1" dirty="0" smtClean="0">
                <a:solidFill>
                  <a:srgbClr val="000080"/>
                </a:solidFill>
                <a:effectLst/>
                <a:latin typeface="Courier New"/>
              </a:rPr>
              <a:t>*</a:t>
            </a:r>
            <a:endParaRPr lang="en-GB" sz="1750" dirty="0">
              <a:solidFill>
                <a:srgbClr val="000000"/>
              </a:solidFill>
              <a:latin typeface="Courier New"/>
            </a:endParaRPr>
          </a:p>
          <a:p>
            <a:r>
              <a:rPr lang="en-GB" sz="1750" dirty="0" smtClean="0">
                <a:solidFill>
                  <a:srgbClr val="000000"/>
                </a:solidFill>
                <a:effectLst/>
                <a:latin typeface="Courier New"/>
              </a:rPr>
              <a:t>s </a:t>
            </a:r>
            <a:r>
              <a:rPr lang="en-GB" sz="1750" b="1" dirty="0" smtClean="0">
                <a:solidFill>
                  <a:srgbClr val="000080"/>
                </a:solidFill>
                <a:effectLst/>
                <a:latin typeface="Courier New"/>
              </a:rPr>
              <a:t>=</a:t>
            </a:r>
            <a:r>
              <a:rPr lang="en-GB" sz="1750" dirty="0" smtClean="0">
                <a:solidFill>
                  <a:srgbClr val="000000"/>
                </a:solidFill>
                <a:effectLst/>
                <a:latin typeface="Courier New"/>
              </a:rPr>
              <a:t> </a:t>
            </a:r>
            <a:r>
              <a:rPr lang="en-GB" sz="1750" dirty="0" err="1" smtClean="0">
                <a:solidFill>
                  <a:srgbClr val="000000"/>
                </a:solidFill>
                <a:effectLst/>
                <a:latin typeface="Courier New"/>
              </a:rPr>
              <a:t>SixS</a:t>
            </a:r>
            <a:r>
              <a:rPr lang="en-GB" sz="1750" b="1" dirty="0" smtClean="0">
                <a:solidFill>
                  <a:srgbClr val="000080"/>
                </a:solidFill>
                <a:effectLst/>
                <a:latin typeface="Courier New"/>
              </a:rPr>
              <a:t>()</a:t>
            </a:r>
            <a:endParaRPr lang="en-GB" sz="1750" dirty="0">
              <a:solidFill>
                <a:srgbClr val="000000"/>
              </a:solidFill>
              <a:latin typeface="Courier New"/>
            </a:endParaRPr>
          </a:p>
          <a:p>
            <a:r>
              <a:rPr lang="en-GB" sz="1750" dirty="0" err="1" smtClean="0">
                <a:solidFill>
                  <a:srgbClr val="000000"/>
                </a:solidFill>
                <a:effectLst/>
                <a:latin typeface="Courier New"/>
              </a:rPr>
              <a:t>s</a:t>
            </a:r>
            <a:r>
              <a:rPr lang="en-GB" sz="1750" b="1" dirty="0" err="1" smtClean="0">
                <a:solidFill>
                  <a:srgbClr val="000080"/>
                </a:solidFill>
                <a:effectLst/>
                <a:latin typeface="Courier New"/>
              </a:rPr>
              <a:t>.</a:t>
            </a:r>
            <a:r>
              <a:rPr lang="en-GB" sz="1750" dirty="0" err="1" smtClean="0">
                <a:solidFill>
                  <a:srgbClr val="000000"/>
                </a:solidFill>
                <a:effectLst/>
                <a:latin typeface="Courier New"/>
              </a:rPr>
              <a:t>atmosprofile</a:t>
            </a:r>
            <a:r>
              <a:rPr lang="en-GB" sz="1750" dirty="0" smtClean="0">
                <a:solidFill>
                  <a:srgbClr val="000000"/>
                </a:solidFill>
                <a:effectLst/>
                <a:latin typeface="Courier New"/>
              </a:rPr>
              <a:t> </a:t>
            </a:r>
            <a:r>
              <a:rPr lang="en-GB" sz="1750" b="1" dirty="0" smtClean="0">
                <a:solidFill>
                  <a:srgbClr val="000080"/>
                </a:solidFill>
                <a:effectLst/>
                <a:latin typeface="Courier New"/>
              </a:rPr>
              <a:t>=</a:t>
            </a:r>
            <a:r>
              <a:rPr lang="en-GB" sz="1750" dirty="0" smtClean="0">
                <a:solidFill>
                  <a:srgbClr val="000000"/>
                </a:solidFill>
                <a:effectLst/>
                <a:latin typeface="Courier New"/>
              </a:rPr>
              <a:t> </a:t>
            </a:r>
            <a:r>
              <a:rPr lang="en-GB" sz="1750" dirty="0" err="1" smtClean="0">
                <a:solidFill>
                  <a:srgbClr val="000000"/>
                </a:solidFill>
                <a:effectLst/>
                <a:latin typeface="Courier New"/>
              </a:rPr>
              <a:t>AtmosProfile</a:t>
            </a:r>
            <a:r>
              <a:rPr lang="en-GB" sz="1750" b="1" dirty="0" err="1" smtClean="0">
                <a:solidFill>
                  <a:srgbClr val="000080"/>
                </a:solidFill>
                <a:effectLst/>
                <a:latin typeface="Courier New"/>
              </a:rPr>
              <a:t>.</a:t>
            </a:r>
            <a:r>
              <a:rPr lang="en-GB" sz="1750" dirty="0" err="1" smtClean="0">
                <a:solidFill>
                  <a:srgbClr val="000000"/>
                </a:solidFill>
                <a:effectLst/>
                <a:latin typeface="Courier New"/>
              </a:rPr>
              <a:t>UserWaterAndOzone</a:t>
            </a:r>
            <a:r>
              <a:rPr lang="en-GB" sz="1750" b="1" dirty="0" smtClean="0">
                <a:solidFill>
                  <a:srgbClr val="000080"/>
                </a:solidFill>
                <a:effectLst/>
                <a:latin typeface="Courier New"/>
              </a:rPr>
              <a:t>(</a:t>
            </a:r>
            <a:r>
              <a:rPr lang="en-GB" sz="1750" dirty="0" smtClean="0">
                <a:solidFill>
                  <a:srgbClr val="FF0000"/>
                </a:solidFill>
                <a:effectLst/>
                <a:latin typeface="Courier New"/>
              </a:rPr>
              <a:t>3.6</a:t>
            </a:r>
            <a:r>
              <a:rPr lang="en-GB" sz="1750" b="1" dirty="0" smtClean="0">
                <a:solidFill>
                  <a:srgbClr val="000080"/>
                </a:solidFill>
                <a:effectLst/>
                <a:latin typeface="Courier New"/>
              </a:rPr>
              <a:t>,</a:t>
            </a:r>
            <a:r>
              <a:rPr lang="en-GB" sz="1750" dirty="0" smtClean="0">
                <a:solidFill>
                  <a:srgbClr val="000000"/>
                </a:solidFill>
                <a:effectLst/>
                <a:latin typeface="Courier New"/>
              </a:rPr>
              <a:t> </a:t>
            </a:r>
            <a:r>
              <a:rPr lang="en-GB" sz="1750" dirty="0" smtClean="0">
                <a:solidFill>
                  <a:srgbClr val="FF0000"/>
                </a:solidFill>
                <a:effectLst/>
                <a:latin typeface="Courier New"/>
              </a:rPr>
              <a:t>0.9</a:t>
            </a:r>
            <a:r>
              <a:rPr lang="en-GB" sz="1750" b="1" dirty="0" smtClean="0">
                <a:solidFill>
                  <a:srgbClr val="000080"/>
                </a:solidFill>
                <a:effectLst/>
                <a:latin typeface="Courier New"/>
              </a:rPr>
              <a:t>)</a:t>
            </a:r>
            <a:r>
              <a:rPr lang="en-GB" sz="1750" dirty="0" smtClean="0">
                <a:solidFill>
                  <a:srgbClr val="000000"/>
                </a:solidFill>
                <a:effectLst/>
                <a:latin typeface="Courier New"/>
              </a:rPr>
              <a:t> </a:t>
            </a:r>
            <a:r>
              <a:rPr lang="en-GB" sz="1750" dirty="0" err="1" smtClean="0">
                <a:solidFill>
                  <a:srgbClr val="000000"/>
                </a:solidFill>
                <a:effectLst/>
                <a:latin typeface="Courier New"/>
              </a:rPr>
              <a:t>s</a:t>
            </a:r>
            <a:r>
              <a:rPr lang="en-GB" sz="1750" b="1" dirty="0" err="1" smtClean="0">
                <a:solidFill>
                  <a:srgbClr val="000080"/>
                </a:solidFill>
                <a:effectLst/>
                <a:latin typeface="Courier New"/>
              </a:rPr>
              <a:t>.</a:t>
            </a:r>
            <a:r>
              <a:rPr lang="en-GB" sz="1750" dirty="0" err="1" smtClean="0">
                <a:solidFill>
                  <a:srgbClr val="000000"/>
                </a:solidFill>
                <a:effectLst/>
                <a:latin typeface="Courier New"/>
              </a:rPr>
              <a:t>run</a:t>
            </a:r>
            <a:r>
              <a:rPr lang="en-GB" sz="1750" b="1" dirty="0" smtClean="0">
                <a:solidFill>
                  <a:srgbClr val="000080"/>
                </a:solidFill>
                <a:effectLst/>
                <a:latin typeface="Courier New"/>
              </a:rPr>
              <a:t>()</a:t>
            </a:r>
            <a:endParaRPr lang="en-GB" sz="1750" dirty="0">
              <a:solidFill>
                <a:srgbClr val="000000"/>
              </a:solidFill>
              <a:latin typeface="Courier New"/>
            </a:endParaRPr>
          </a:p>
          <a:p>
            <a:endParaRPr lang="en-GB" sz="1750" dirty="0" smtClean="0">
              <a:solidFill>
                <a:srgbClr val="000000"/>
              </a:solidFill>
              <a:effectLst/>
              <a:latin typeface="Courier New"/>
            </a:endParaRPr>
          </a:p>
          <a:p>
            <a:endParaRPr lang="en-GB" sz="175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10" name="Picture 7" descr="http://science.gsfc.nasa.gov/sed/images/mission_thumbs/AERON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5587" r="7551" b="14609"/>
          <a:stretch/>
        </p:blipFill>
        <p:spPr bwMode="auto">
          <a:xfrm>
            <a:off x="6374578" y="4548336"/>
            <a:ext cx="258896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3968" y="6453336"/>
            <a:ext cx="482453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Wilson (2012), Computers &amp; </a:t>
            </a:r>
            <a:r>
              <a:rPr lang="en-GB" sz="2000" dirty="0" smtClean="0"/>
              <a:t>Geosciences 51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323528" y="1662539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8000"/>
                </a:solidFill>
                <a:latin typeface="Courier New"/>
              </a:rPr>
              <a:t># Input file</a:t>
            </a:r>
            <a:endParaRPr lang="en-GB" dirty="0">
              <a:solidFill>
                <a:srgbClr val="000000"/>
              </a:solidFill>
              <a:latin typeface="Courier New"/>
            </a:endParaRPr>
          </a:p>
          <a:p>
            <a:r>
              <a:rPr lang="en-GB" dirty="0">
                <a:latin typeface="Courier New"/>
              </a:rPr>
              <a:t>0</a:t>
            </a:r>
          </a:p>
          <a:p>
            <a:r>
              <a:rPr lang="en-GB" dirty="0">
                <a:latin typeface="Courier New"/>
              </a:rPr>
              <a:t>40.0 100.0 45.0 50.0 7 23</a:t>
            </a:r>
          </a:p>
          <a:p>
            <a:r>
              <a:rPr lang="en-GB" dirty="0">
                <a:latin typeface="Courier New"/>
              </a:rPr>
              <a:t>3.6 0.9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90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en/4/4c/British_Antarctic_Survey_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0" y="5846486"/>
            <a:ext cx="4055370" cy="9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openforis.org/fileadmin/template/pic/site/logo/users/NRS_60_logo_pm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551" y="5646206"/>
            <a:ext cx="3479397" cy="114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erosol Robotic Network (AERONET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16780"/>
            <a:ext cx="6368952" cy="87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bridgeu.s3.amazonaws.com/uploads/university/logo/2907/Aberystwyth_identifier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0" y="2501119"/>
            <a:ext cx="3600000" cy="7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upload.wikimedia.org/wikipedia/en/0/09/Kyoto_University_se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503" y="4644719"/>
            <a:ext cx="1294117" cy="129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bitlifesciences.com/uploadfile/2014101515193073499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337" y="2543283"/>
            <a:ext cx="21717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aerosociety.com/Assets/Images/Events/Logos/Mullard_Space_La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18759" r="5075" b="15501"/>
          <a:stretch/>
        </p:blipFill>
        <p:spPr bwMode="auto">
          <a:xfrm>
            <a:off x="6089037" y="3133834"/>
            <a:ext cx="2978038" cy="142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upload.wikimedia.org/wikipedia/en/0/04/University_of_Texas_at_San_Antonio_Se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948" y="5547866"/>
            <a:ext cx="1208242" cy="120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upload.wikimedia.org/wikipedia/en/b/b5/University_of_Valladolid_sea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78" y="3411026"/>
            <a:ext cx="1258871" cy="12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mon Fraser Universit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41"/>
          <a:stretch/>
        </p:blipFill>
        <p:spPr bwMode="auto">
          <a:xfrm>
            <a:off x="4716016" y="3573493"/>
            <a:ext cx="1066700" cy="52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farmersforum.ie/data/photo/137871405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2" y="3108428"/>
            <a:ext cx="2366414" cy="153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appliedgeosolutions.com/wp-content/themes/AGS/images/header_log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685" y="4102408"/>
            <a:ext cx="2016224" cy="40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20" y="1641994"/>
            <a:ext cx="2415729" cy="83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27" descr="http://upload.wikimedia.org/wikipedia/commons/thumb/d/db/FAO_logo.svg/2000px-FAO_logo.sv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26" y="42991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http://better-is.com/files/Logos_Verbesserungen_ZALF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32845" r="8035" b="30678"/>
          <a:stretch/>
        </p:blipFill>
        <p:spPr bwMode="auto">
          <a:xfrm>
            <a:off x="6476456" y="2427359"/>
            <a:ext cx="1983661" cy="67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http://www.uu.se/digitalAssets/208/208670_1logo_uni_goett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/>
          <a:stretch/>
        </p:blipFill>
        <p:spPr bwMode="auto">
          <a:xfrm>
            <a:off x="2559796" y="1641870"/>
            <a:ext cx="934756" cy="7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http://blogs.nasa.gov/goddard2014interns/wp-content/uploads/sites/236/2014/06/NASA-Goddard-Space-Flight-Center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503" y="232469"/>
            <a:ext cx="2194890" cy="219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744" y="232469"/>
            <a:ext cx="42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/>
              <a:t>Py6S users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145427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56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/>
              <a:t>Spatial variability &amp; atmospheric correction</a:t>
            </a:r>
            <a:endParaRPr lang="en-GB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6413266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Wilson, Milton &amp; Nield (2014) </a:t>
            </a:r>
            <a:r>
              <a:rPr lang="en-GB" sz="2000" i="1" dirty="0" smtClean="0"/>
              <a:t>International Journal of Remote Sensing </a:t>
            </a:r>
            <a:r>
              <a:rPr lang="en-GB" sz="2000" dirty="0" smtClean="0"/>
              <a:t>35 (13)</a:t>
            </a:r>
            <a:endParaRPr lang="en-GB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"/>
          <a:stretch/>
        </p:blipFill>
        <p:spPr bwMode="auto">
          <a:xfrm>
            <a:off x="107504" y="1944225"/>
            <a:ext cx="8856984" cy="446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47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3" b="28281"/>
          <a:stretch>
            <a:fillRect/>
          </a:stretch>
        </p:blipFill>
        <p:spPr bwMode="auto">
          <a:xfrm>
            <a:off x="251520" y="1300861"/>
            <a:ext cx="9295308" cy="313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82AA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41424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1400" indent="-6858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ym typeface="Palatino" charset="0"/>
              </a:rPr>
              <a:t>How much</a:t>
            </a:r>
            <a:r>
              <a:rPr lang="en-US" sz="2800" dirty="0">
                <a:sym typeface="Palatino" charset="0"/>
              </a:rPr>
              <a:t> do atmospheric properties vary across southern England?</a:t>
            </a:r>
          </a:p>
          <a:p>
            <a:pPr marL="1041400" indent="-6858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ym typeface="Palatino" charset="0"/>
              </a:rPr>
              <a:t>What errors would result</a:t>
            </a:r>
            <a:r>
              <a:rPr lang="en-US" sz="2800" dirty="0">
                <a:sym typeface="Palatino" charset="0"/>
              </a:rPr>
              <a:t> from ignoring this variability?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08521" y="4509120"/>
            <a:ext cx="9143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1pPr>
            <a:lvl2pPr marL="742950" indent="-28575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2pPr>
            <a:lvl3pPr marL="11430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3pPr>
            <a:lvl4pPr marL="16002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4pPr>
            <a:lvl5pPr marL="20574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9pPr>
          </a:lstStyle>
          <a:p>
            <a:pPr eaLnBrk="1" hangingPunct="1"/>
            <a:r>
              <a:rPr lang="en-US" sz="3600" b="1" i="1" dirty="0" smtClean="0">
                <a:solidFill>
                  <a:srgbClr val="C00000"/>
                </a:solidFill>
              </a:rPr>
              <a:t>Aerosol Optical Thickness:	</a:t>
            </a:r>
            <a:r>
              <a:rPr lang="en-US" sz="3600" b="1" dirty="0" smtClean="0">
                <a:solidFill>
                  <a:srgbClr val="C00000"/>
                </a:solidFill>
              </a:rPr>
              <a:t>0.1–0.5</a:t>
            </a:r>
          </a:p>
          <a:p>
            <a:pPr eaLnBrk="1" hangingPunct="1"/>
            <a:r>
              <a:rPr lang="en-US" sz="3600" b="1" i="1" dirty="0" err="1" smtClean="0">
                <a:solidFill>
                  <a:srgbClr val="C00000"/>
                </a:solidFill>
              </a:rPr>
              <a:t>Precipitable</a:t>
            </a:r>
            <a:r>
              <a:rPr lang="en-US" sz="3600" b="1" i="1" dirty="0" smtClean="0">
                <a:solidFill>
                  <a:srgbClr val="C00000"/>
                </a:solidFill>
              </a:rPr>
              <a:t> Water Content:	</a:t>
            </a:r>
            <a:r>
              <a:rPr lang="en-US" sz="3600" b="1" dirty="0">
                <a:solidFill>
                  <a:srgbClr val="C00000"/>
                </a:solidFill>
              </a:rPr>
              <a:t>1.5–3.0cm</a:t>
            </a:r>
            <a:endParaRPr lang="en-US" sz="3600" b="1" dirty="0" smtClean="0">
              <a:solidFill>
                <a:srgbClr val="C00000"/>
              </a:solidFill>
            </a:endParaRPr>
          </a:p>
        </p:txBody>
      </p:sp>
      <p:pic>
        <p:nvPicPr>
          <p:cNvPr id="33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25"/>
          <a:stretch/>
        </p:blipFill>
        <p:spPr bwMode="auto">
          <a:xfrm>
            <a:off x="6867894" y="1844824"/>
            <a:ext cx="2361408" cy="165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" y="1844824"/>
            <a:ext cx="2081988" cy="156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6413266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Wilson, Milton &amp; Nield (2014) </a:t>
            </a:r>
            <a:r>
              <a:rPr lang="en-GB" sz="2000" i="1" dirty="0" smtClean="0"/>
              <a:t>International Journal of Remote Sensing </a:t>
            </a:r>
            <a:r>
              <a:rPr lang="en-GB" sz="2000" dirty="0" smtClean="0"/>
              <a:t>35 (13)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3978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3" b="28281"/>
          <a:stretch>
            <a:fillRect/>
          </a:stretch>
        </p:blipFill>
        <p:spPr bwMode="auto">
          <a:xfrm>
            <a:off x="251520" y="1300861"/>
            <a:ext cx="9295308" cy="313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82AA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757" y="2780928"/>
            <a:ext cx="9058487" cy="36317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1pPr>
            <a:lvl2pPr marL="742950" indent="-28575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2pPr>
            <a:lvl3pPr marL="11430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3pPr>
            <a:lvl4pPr marL="16002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4pPr>
            <a:lvl5pPr marL="20574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9pPr>
          </a:lstStyle>
          <a:p>
            <a:pPr algn="ctr" eaLnBrk="1" hangingPunct="1"/>
            <a:r>
              <a:rPr lang="en-US" sz="3600" b="1" i="1" dirty="0" smtClean="0">
                <a:solidFill>
                  <a:srgbClr val="C00000"/>
                </a:solidFill>
              </a:rPr>
              <a:t>Error</a:t>
            </a:r>
            <a:endParaRPr lang="en-US" sz="3600" b="1" i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sz="3600" i="1" dirty="0" smtClean="0">
                <a:solidFill>
                  <a:srgbClr val="C00000"/>
                </a:solidFill>
              </a:rPr>
              <a:t>NDVI: Up to 5%</a:t>
            </a:r>
          </a:p>
          <a:p>
            <a:pPr algn="ctr" eaLnBrk="1" hangingPunct="1"/>
            <a:r>
              <a:rPr lang="en-US" sz="3600" i="1" dirty="0" smtClean="0">
                <a:solidFill>
                  <a:srgbClr val="C00000"/>
                </a:solidFill>
              </a:rPr>
              <a:t>Net Primary Productivity: Up to 12.3Mt C</a:t>
            </a:r>
          </a:p>
          <a:p>
            <a:pPr algn="ctr" eaLnBrk="1" hangingPunct="1"/>
            <a:endParaRPr lang="en-US" sz="3200" b="1" i="1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sz="4500" b="1" i="1" dirty="0" smtClean="0">
                <a:solidFill>
                  <a:srgbClr val="C00000"/>
                </a:solidFill>
              </a:rPr>
              <a:t>Significant error</a:t>
            </a:r>
          </a:p>
          <a:p>
            <a:pPr algn="ctr" eaLnBrk="1" hangingPunct="1"/>
            <a:r>
              <a:rPr lang="en-US" sz="4500" b="1" i="1" dirty="0" smtClean="0">
                <a:solidFill>
                  <a:srgbClr val="C00000"/>
                </a:solidFill>
              </a:rPr>
              <a:t>Don’t use uniform correction!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41424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1400" indent="-6858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ym typeface="Palatino" charset="0"/>
              </a:rPr>
              <a:t>How much</a:t>
            </a:r>
            <a:r>
              <a:rPr lang="en-US" sz="2800" dirty="0">
                <a:sym typeface="Palatino" charset="0"/>
              </a:rPr>
              <a:t> do atmospheric properties vary across southern England?</a:t>
            </a:r>
          </a:p>
          <a:p>
            <a:pPr marL="1041400" indent="-6858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ym typeface="Palatino" charset="0"/>
              </a:rPr>
              <a:t>What errors would result</a:t>
            </a:r>
            <a:r>
              <a:rPr lang="en-US" sz="2800" dirty="0">
                <a:sym typeface="Palatino" charset="0"/>
              </a:rPr>
              <a:t> from ignoring this variability?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25"/>
          <a:stretch/>
        </p:blipFill>
        <p:spPr bwMode="auto">
          <a:xfrm>
            <a:off x="6867894" y="1844824"/>
            <a:ext cx="2361408" cy="165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" y="1844824"/>
            <a:ext cx="2081988" cy="156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6413266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Wilson, Milton &amp; Nield (2014) </a:t>
            </a:r>
            <a:r>
              <a:rPr lang="en-GB" sz="2000" i="1" dirty="0" smtClean="0"/>
              <a:t>International Journal of Remote Sensing </a:t>
            </a:r>
            <a:r>
              <a:rPr lang="en-GB" sz="2000" dirty="0" smtClean="0"/>
              <a:t>35 (13)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352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20712</TotalTime>
  <Words>674</Words>
  <Application>Microsoft Office PowerPoint</Application>
  <PresentationFormat>On-screen Show (4:3)</PresentationFormat>
  <Paragraphs>136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Wilson</dc:creator>
  <cp:lastModifiedBy>Robin Wilson</cp:lastModifiedBy>
  <cp:revision>113</cp:revision>
  <dcterms:created xsi:type="dcterms:W3CDTF">2015-03-03T15:13:34Z</dcterms:created>
  <dcterms:modified xsi:type="dcterms:W3CDTF">2015-03-18T19:05:47Z</dcterms:modified>
</cp:coreProperties>
</file>