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405" r:id="rId2"/>
    <p:sldId id="454" r:id="rId3"/>
    <p:sldId id="433" r:id="rId4"/>
    <p:sldId id="455" r:id="rId5"/>
    <p:sldId id="465" r:id="rId6"/>
    <p:sldId id="490" r:id="rId7"/>
    <p:sldId id="467" r:id="rId8"/>
    <p:sldId id="491" r:id="rId9"/>
    <p:sldId id="484" r:id="rId10"/>
    <p:sldId id="492" r:id="rId11"/>
    <p:sldId id="485" r:id="rId12"/>
    <p:sldId id="488" r:id="rId13"/>
    <p:sldId id="472" r:id="rId14"/>
    <p:sldId id="489" r:id="rId15"/>
    <p:sldId id="475" r:id="rId16"/>
    <p:sldId id="476" r:id="rId17"/>
    <p:sldId id="483" r:id="rId18"/>
    <p:sldId id="482" r:id="rId19"/>
    <p:sldId id="458" r:id="rId20"/>
    <p:sldId id="461" r:id="rId21"/>
    <p:sldId id="462" r:id="rId22"/>
    <p:sldId id="451" r:id="rId23"/>
    <p:sldId id="438" r:id="rId24"/>
    <p:sldId id="437" r:id="rId25"/>
    <p:sldId id="443" r:id="rId26"/>
    <p:sldId id="444" r:id="rId27"/>
    <p:sldId id="493" r:id="rId28"/>
    <p:sldId id="464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EDEDE"/>
    <a:srgbClr val="C00000"/>
    <a:srgbClr val="E6B9B8"/>
    <a:srgbClr val="4F6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16"/>
    <p:restoredTop sz="94902" autoAdjust="0"/>
  </p:normalViewPr>
  <p:slideViewPr>
    <p:cSldViewPr snapToGrid="0" snapToObjects="1">
      <p:cViewPr>
        <p:scale>
          <a:sx n="76" d="100"/>
          <a:sy n="76" d="100"/>
        </p:scale>
        <p:origin x="736" y="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Relationship Id="rId2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5561F-1B0A-794D-BF9C-C01629460629}" type="datetimeFigureOut">
              <a:rPr lang="en-US" smtClean="0"/>
              <a:t>4/14/16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65556-FBFB-674D-8F5A-6E54B8C95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15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608CF-F5AF-0F46-A475-C54FCDE7BD01}" type="datetimeFigureOut">
              <a:rPr lang="en-US" smtClean="0"/>
              <a:t>4/14/16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851CC-25C5-D047-B02D-13D87EE39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20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9E371-AF36-4C07-B1CC-15965D48680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066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1pPr>
            <a:lvl2pPr marL="742950" indent="-28575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2pPr>
            <a:lvl3pPr marL="1143000" indent="-22860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3pPr>
            <a:lvl4pPr marL="1600200" indent="-22860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4pPr>
            <a:lvl5pPr marL="2057400" indent="-22860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5pPr>
            <a:lvl6pPr marL="25146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6pPr>
            <a:lvl7pPr marL="29718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7pPr>
            <a:lvl8pPr marL="34290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8pPr>
            <a:lvl9pPr marL="38862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9pPr>
          </a:lstStyle>
          <a:p>
            <a:fld id="{4671D8BC-16CC-424C-8A91-06A44A0318CD}" type="slidenum">
              <a:rPr lang="en-GB" altLang="en-US">
                <a:latin typeface="Arial" pitchFamily="34" charset="0"/>
              </a:rPr>
              <a:pPr/>
              <a:t>5</a:t>
            </a:fld>
            <a:endParaRPr lang="en-GB" altLang="en-US">
              <a:latin typeface="Arial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0438" y="758825"/>
            <a:ext cx="5051425" cy="3789363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511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1pPr>
            <a:lvl2pPr marL="742950" indent="-28575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2pPr>
            <a:lvl3pPr marL="1143000" indent="-22860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3pPr>
            <a:lvl4pPr marL="1600200" indent="-22860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4pPr>
            <a:lvl5pPr marL="2057400" indent="-22860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5pPr>
            <a:lvl6pPr marL="25146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6pPr>
            <a:lvl7pPr marL="29718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7pPr>
            <a:lvl8pPr marL="34290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8pPr>
            <a:lvl9pPr marL="38862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9pPr>
          </a:lstStyle>
          <a:p>
            <a:fld id="{4671D8BC-16CC-424C-8A91-06A44A0318CD}" type="slidenum">
              <a:rPr lang="en-GB" altLang="en-US">
                <a:latin typeface="Arial" pitchFamily="34" charset="0"/>
              </a:rPr>
              <a:pPr/>
              <a:t>6</a:t>
            </a:fld>
            <a:endParaRPr lang="en-GB" altLang="en-US">
              <a:latin typeface="Arial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0438" y="758825"/>
            <a:ext cx="5051425" cy="3789363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95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1pPr>
            <a:lvl2pPr marL="742950" indent="-28575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2pPr>
            <a:lvl3pPr marL="1143000" indent="-22860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3pPr>
            <a:lvl4pPr marL="1600200" indent="-22860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4pPr>
            <a:lvl5pPr marL="2057400" indent="-22860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5pPr>
            <a:lvl6pPr marL="25146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6pPr>
            <a:lvl7pPr marL="29718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7pPr>
            <a:lvl8pPr marL="34290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8pPr>
            <a:lvl9pPr marL="38862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9pPr>
          </a:lstStyle>
          <a:p>
            <a:fld id="{70E364F0-1086-48F1-9713-4D6E4346AFFE}" type="slidenum">
              <a:rPr lang="en-GB" altLang="en-US">
                <a:latin typeface="Arial" pitchFamily="34" charset="0"/>
              </a:rPr>
              <a:pPr/>
              <a:t>7</a:t>
            </a:fld>
            <a:endParaRPr lang="en-GB" altLang="en-US">
              <a:latin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0438" y="758825"/>
            <a:ext cx="5051425" cy="3789363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15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1pPr>
            <a:lvl2pPr marL="742950" indent="-28575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2pPr>
            <a:lvl3pPr marL="1143000" indent="-22860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3pPr>
            <a:lvl4pPr marL="1600200" indent="-22860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4pPr>
            <a:lvl5pPr marL="2057400" indent="-228600" defTabSz="941388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5pPr>
            <a:lvl6pPr marL="25146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6pPr>
            <a:lvl7pPr marL="29718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7pPr>
            <a:lvl8pPr marL="34290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8pPr>
            <a:lvl9pPr marL="3886200" indent="-228600" algn="ctr" defTabSz="9413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9pPr>
          </a:lstStyle>
          <a:p>
            <a:fld id="{AEC507C2-9E07-41C1-BD0A-B984405773D2}" type="slidenum">
              <a:rPr lang="en-GB" altLang="en-US">
                <a:latin typeface="Arial" pitchFamily="34" charset="0"/>
              </a:rPr>
              <a:pPr/>
              <a:t>11</a:t>
            </a:fld>
            <a:endParaRPr lang="en-GB" altLang="en-US">
              <a:latin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0438" y="758825"/>
            <a:ext cx="5051425" cy="3789363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567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695996" indent="-267691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070762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499067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1927372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355677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783982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212287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640592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fld id="{DBCE590D-1FCE-6644-B179-93D14EA52857}" type="slidenum">
              <a:rPr lang="en-GB">
                <a:latin typeface="Arial" charset="0"/>
              </a:rPr>
              <a:pPr/>
              <a:t>19</a:t>
            </a:fld>
            <a:endParaRPr lang="en-GB">
              <a:latin typeface="Arial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89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695996" indent="-267691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070762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499067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1927372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355677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783982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212287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640592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fld id="{DBCE590D-1FCE-6644-B179-93D14EA52857}" type="slidenum">
              <a:rPr lang="en-GB">
                <a:latin typeface="Arial" charset="0"/>
              </a:rPr>
              <a:pPr/>
              <a:t>20</a:t>
            </a:fld>
            <a:endParaRPr lang="en-GB">
              <a:latin typeface="Arial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904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695996" indent="-267691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070762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499067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1927372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355677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783982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212287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640592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fld id="{DBCE590D-1FCE-6644-B179-93D14EA52857}" type="slidenum">
              <a:rPr lang="en-GB">
                <a:latin typeface="Arial" charset="0"/>
              </a:rPr>
              <a:pPr/>
              <a:t>21</a:t>
            </a:fld>
            <a:endParaRPr lang="en-GB">
              <a:latin typeface="Arial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283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9E371-AF36-4C07-B1CC-15965D486802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18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6B6D-3617-E04E-9DDC-D4BEC38F177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FDD2-DDE2-6042-873D-4DA65B902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34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6B6D-3617-E04E-9DDC-D4BEC38F177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FDD2-DDE2-6042-873D-4DA65B902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98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6B6D-3617-E04E-9DDC-D4BEC38F177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FDD2-DDE2-6042-873D-4DA65B902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2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6B6D-3617-E04E-9DDC-D4BEC38F177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FDD2-DDE2-6042-873D-4DA65B902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3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6B6D-3617-E04E-9DDC-D4BEC38F177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FDD2-DDE2-6042-873D-4DA65B902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60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6B6D-3617-E04E-9DDC-D4BEC38F177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FDD2-DDE2-6042-873D-4DA65B902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16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6B6D-3617-E04E-9DDC-D4BEC38F177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FDD2-DDE2-6042-873D-4DA65B902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93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6B6D-3617-E04E-9DDC-D4BEC38F177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FDD2-DDE2-6042-873D-4DA65B902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34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6B6D-3617-E04E-9DDC-D4BEC38F177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FDD2-DDE2-6042-873D-4DA65B9024A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971" y="83730"/>
            <a:ext cx="2358887" cy="52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63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6B6D-3617-E04E-9DDC-D4BEC38F177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FDD2-DDE2-6042-873D-4DA65B902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60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6B6D-3617-E04E-9DDC-D4BEC38F177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FDD2-DDE2-6042-873D-4DA65B902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17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E6B6D-3617-E04E-9DDC-D4BEC38F177A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3FDD2-DDE2-6042-873D-4DA65B9024A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owminder_logotype_cmyk.eps"/>
          <p:cNvPicPr>
            <a:picLocks noChangeAspect="1"/>
          </p:cNvPicPr>
          <p:nvPr userDrawn="1"/>
        </p:nvPicPr>
        <p:blipFill>
          <a:blip r:embed="rId13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954" y="122397"/>
            <a:ext cx="2062054" cy="330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536" y="107774"/>
            <a:ext cx="1612527" cy="3597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971" y="83730"/>
            <a:ext cx="2358887" cy="52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9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hyperlink" Target="mailto:r.t.wilson@soton.ac.uk" TargetMode="External"/><Relationship Id="rId6" Type="http://schemas.openxmlformats.org/officeDocument/2006/relationships/image" Target="../media/image6.jpe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4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Dropbox\Dropbox\_PhD\_FinalThesis\Graphics\LondonPM25_withMODISGri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843247" cy="738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0487-F68E-4B2D-A7AA-68ED36EEE579}" type="slidenum">
              <a:rPr lang="en-GB" smtClean="0"/>
              <a:t>1</a:t>
            </a:fld>
            <a:endParaRPr lang="en-GB"/>
          </a:p>
        </p:txBody>
      </p:sp>
      <p:sp>
        <p:nvSpPr>
          <p:cNvPr id="3" name="Rounded Rectangle 2"/>
          <p:cNvSpPr/>
          <p:nvPr/>
        </p:nvSpPr>
        <p:spPr>
          <a:xfrm>
            <a:off x="499714" y="161365"/>
            <a:ext cx="8144573" cy="271630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253" y="2151328"/>
            <a:ext cx="2305070" cy="5142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9973" y="350993"/>
            <a:ext cx="8074314" cy="1695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en-GB" sz="2800" b="1" dirty="0" smtClean="0">
                <a:latin typeface="Optima"/>
                <a:cs typeface="Optima"/>
              </a:rPr>
              <a:t>Satellite-based monitoring of particulate matter pollution at very high resolution: the HOTBAR method</a:t>
            </a:r>
            <a:br>
              <a:rPr lang="en-GB" sz="2800" b="1" dirty="0" smtClean="0">
                <a:latin typeface="Optima"/>
                <a:cs typeface="Optima"/>
              </a:rPr>
            </a:br>
            <a:r>
              <a:rPr lang="en-GB" sz="2000" dirty="0" smtClean="0">
                <a:latin typeface="Optima"/>
                <a:cs typeface="Optima"/>
              </a:rPr>
              <a:t>Robin Wilson, Edward Milton &amp; Joanna </a:t>
            </a:r>
            <a:r>
              <a:rPr lang="en-GB" sz="2000" dirty="0" err="1" smtClean="0">
                <a:latin typeface="Optima"/>
                <a:cs typeface="Optima"/>
              </a:rPr>
              <a:t>Nield</a:t>
            </a:r>
            <a:endParaRPr lang="en-GB" sz="2000" dirty="0" smtClean="0">
              <a:latin typeface="Optima"/>
              <a:cs typeface="Optima"/>
            </a:endParaRPr>
          </a:p>
          <a:p>
            <a:pPr algn="ctr">
              <a:lnSpc>
                <a:spcPct val="80000"/>
              </a:lnSpc>
            </a:pPr>
            <a:r>
              <a:rPr lang="en-GB" sz="2000" dirty="0" smtClean="0">
                <a:latin typeface="Optima"/>
                <a:cs typeface="Optima"/>
                <a:hlinkClick r:id="rId5"/>
              </a:rPr>
              <a:t>r.t.wilson@soton.ac.uk</a:t>
            </a:r>
            <a:r>
              <a:rPr lang="en-GB" sz="2000" dirty="0" smtClean="0">
                <a:latin typeface="Optima"/>
                <a:cs typeface="Optima"/>
              </a:rPr>
              <a:t>	@</a:t>
            </a:r>
            <a:r>
              <a:rPr lang="en-GB" sz="2000" dirty="0" err="1" smtClean="0">
                <a:latin typeface="Optima"/>
                <a:cs typeface="Optima"/>
              </a:rPr>
              <a:t>sciremotesense</a:t>
            </a:r>
            <a:endParaRPr lang="en-GB" sz="2000" dirty="0">
              <a:latin typeface="Optima"/>
              <a:cs typeface="Optim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3754" y="2223090"/>
            <a:ext cx="2126293" cy="3707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0" y="2167428"/>
            <a:ext cx="2647812" cy="58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9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98782" y="37402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altLang="en-US" sz="3600" b="1" dirty="0">
                <a:latin typeface="+mn-lt"/>
              </a:rPr>
              <a:t>Estimating the Clear Line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121275"/>
          </a:xfrm>
        </p:spPr>
        <p:txBody>
          <a:bodyPr>
            <a:normAutofit fontScale="92500"/>
          </a:bodyPr>
          <a:lstStyle/>
          <a:p>
            <a:r>
              <a:rPr lang="en-GB" altLang="en-US" dirty="0" smtClean="0"/>
              <a:t>The HOT set the Clear Line from a regression of a clear part of the image</a:t>
            </a:r>
          </a:p>
          <a:p>
            <a:pPr algn="ctr">
              <a:buFontTx/>
              <a:buNone/>
            </a:pPr>
            <a:r>
              <a:rPr lang="en-GB" altLang="en-US" b="1" dirty="0" smtClean="0"/>
              <a:t>BUT aerosols are everywhere!</a:t>
            </a:r>
          </a:p>
          <a:p>
            <a:endParaRPr lang="en-GB" altLang="en-US" dirty="0" smtClean="0"/>
          </a:p>
          <a:p>
            <a:r>
              <a:rPr lang="en-GB" altLang="en-US" dirty="0" smtClean="0"/>
              <a:t>We need </a:t>
            </a:r>
            <a:r>
              <a:rPr lang="en-GB" altLang="en-US" b="1" dirty="0" smtClean="0"/>
              <a:t>Clear Pixels</a:t>
            </a:r>
            <a:endParaRPr lang="en-GB" altLang="en-US" dirty="0" smtClean="0"/>
          </a:p>
          <a:p>
            <a:pPr lvl="1"/>
            <a:r>
              <a:rPr lang="en-GB" altLang="en-US" dirty="0" smtClean="0"/>
              <a:t>Created the </a:t>
            </a:r>
            <a:r>
              <a:rPr lang="en-GB" altLang="en-US" b="1" dirty="0" err="1" smtClean="0"/>
              <a:t>LandsatAERONET</a:t>
            </a:r>
            <a:r>
              <a:rPr lang="en-GB" altLang="en-US" b="1" dirty="0" smtClean="0"/>
              <a:t> </a:t>
            </a:r>
            <a:r>
              <a:rPr lang="en-GB" altLang="en-US" b="1" dirty="0" smtClean="0"/>
              <a:t>dataset</a:t>
            </a:r>
            <a:r>
              <a:rPr lang="en-GB" altLang="en-US" dirty="0" smtClean="0"/>
              <a:t>:</a:t>
            </a:r>
          </a:p>
          <a:p>
            <a:pPr lvl="1"/>
            <a:r>
              <a:rPr lang="en-GB" altLang="en-US" dirty="0" smtClean="0"/>
              <a:t>Thousands of very accurately atmospherically-corrected pixels</a:t>
            </a:r>
          </a:p>
          <a:p>
            <a:pPr lvl="1"/>
            <a:r>
              <a:rPr lang="en-GB" altLang="en-US" dirty="0" smtClean="0"/>
              <a:t>Range of land covers</a:t>
            </a:r>
          </a:p>
          <a:p>
            <a:pPr lvl="1"/>
            <a:r>
              <a:rPr lang="en-GB" altLang="en-US" dirty="0" smtClean="0"/>
              <a:t>Easy to model any sort of atmospheric conditions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r">
              <a:spcAft>
                <a:spcPct val="0"/>
              </a:spcAft>
              <a:buFontTx/>
              <a:buNone/>
            </a:pPr>
            <a:fld id="{B8A2DAA2-2A82-4FE4-8A1C-31AA48E335AC}" type="slidenum">
              <a:rPr lang="en-GB" altLang="en-US" sz="1400"/>
              <a:pPr algn="r">
                <a:spcAft>
                  <a:spcPct val="0"/>
                </a:spcAft>
                <a:buFontTx/>
                <a:buNone/>
              </a:pPr>
              <a:t>10</a:t>
            </a:fld>
            <a:endParaRPr lang="en-GB" altLang="en-US" sz="1400"/>
          </a:p>
        </p:txBody>
      </p:sp>
    </p:spTree>
    <p:extLst>
      <p:ext uri="{BB962C8B-B14F-4D97-AF65-F5344CB8AC3E}">
        <p14:creationId xmlns:p14="http://schemas.microsoft.com/office/powerpoint/2010/main" val="87240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r">
              <a:spcAft>
                <a:spcPct val="0"/>
              </a:spcAft>
              <a:buFontTx/>
              <a:buNone/>
            </a:pPr>
            <a:fld id="{1449B6E9-D87E-4423-9EDB-021145416D80}" type="slidenum">
              <a:rPr lang="en-GB" altLang="en-US" sz="1400"/>
              <a:pPr algn="r">
                <a:spcAft>
                  <a:spcPct val="0"/>
                </a:spcAft>
                <a:buFontTx/>
                <a:buNone/>
              </a:pPr>
              <a:t>11</a:t>
            </a:fld>
            <a:endParaRPr lang="en-GB" altLang="en-US" sz="1400"/>
          </a:p>
        </p:txBody>
      </p:sp>
      <p:sp>
        <p:nvSpPr>
          <p:cNvPr id="24579" name="Text Box 7"/>
          <p:cNvSpPr txBox="1">
            <a:spLocks noChangeArrowheads="1"/>
          </p:cNvSpPr>
          <p:nvPr/>
        </p:nvSpPr>
        <p:spPr bwMode="auto">
          <a:xfrm>
            <a:off x="361950" y="1752600"/>
            <a:ext cx="80200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>
              <a:lnSpc>
                <a:spcPts val="2800"/>
              </a:lnSpc>
              <a:spcAft>
                <a:spcPct val="0"/>
              </a:spcAft>
              <a:buFont typeface="Times" pitchFamily="-84" charset="0"/>
              <a:buChar char="•"/>
            </a:pPr>
            <a:endParaRPr lang="en-US" altLang="en-US">
              <a:solidFill>
                <a:srgbClr val="2D3F49"/>
              </a:solidFill>
            </a:endParaRPr>
          </a:p>
        </p:txBody>
      </p:sp>
      <p:sp>
        <p:nvSpPr>
          <p:cNvPr id="24581" name="Rectangle 24"/>
          <p:cNvSpPr>
            <a:spLocks noGrp="1" noChangeArrowheads="1"/>
          </p:cNvSpPr>
          <p:nvPr>
            <p:ph type="body" idx="1"/>
          </p:nvPr>
        </p:nvSpPr>
        <p:spPr>
          <a:xfrm>
            <a:off x="323850" y="1700213"/>
            <a:ext cx="8658225" cy="3619500"/>
          </a:xfrm>
        </p:spPr>
        <p:txBody>
          <a:bodyPr/>
          <a:lstStyle/>
          <a:p>
            <a:pPr marL="271463" lvl="1" indent="-271463" eaLnBrk="1" hangingPunct="1">
              <a:lnSpc>
                <a:spcPct val="100000"/>
              </a:lnSpc>
              <a:spcAft>
                <a:spcPct val="70000"/>
              </a:spcAft>
              <a:buFontTx/>
              <a:buChar char="•"/>
              <a:tabLst>
                <a:tab pos="446088" algn="l"/>
              </a:tabLst>
            </a:pPr>
            <a:endParaRPr lang="en-US" altLang="en-US" smtClean="0"/>
          </a:p>
        </p:txBody>
      </p:sp>
      <p:pic>
        <p:nvPicPr>
          <p:cNvPr id="24582" name="Picture 6" descr="C:\_Work\LandsatAERONET\AllPoints_LCclass_pl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t="8829" r="8882" b="6245"/>
          <a:stretch>
            <a:fillRect/>
          </a:stretch>
        </p:blipFill>
        <p:spPr bwMode="auto">
          <a:xfrm>
            <a:off x="15875" y="704850"/>
            <a:ext cx="911225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536713" y="1752600"/>
            <a:ext cx="8150087" cy="40319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36713" y="3180522"/>
            <a:ext cx="2782957" cy="256636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8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altLang="en-US" sz="3600" b="1" dirty="0">
                <a:latin typeface="+mn-lt"/>
              </a:rPr>
              <a:t>Monte Carlo Regression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/>
          </a:bodyPr>
          <a:lstStyle/>
          <a:p>
            <a:r>
              <a:rPr lang="en-GB" altLang="en-US" dirty="0" smtClean="0"/>
              <a:t>Clear Line depends on land cover</a:t>
            </a:r>
          </a:p>
          <a:p>
            <a:endParaRPr lang="en-GB" altLang="en-US" dirty="0" smtClean="0"/>
          </a:p>
          <a:p>
            <a:r>
              <a:rPr lang="en-GB" altLang="en-US" dirty="0" smtClean="0"/>
              <a:t>So, get land cover proportions</a:t>
            </a:r>
            <a:br>
              <a:rPr lang="en-GB" altLang="en-US" dirty="0" smtClean="0"/>
            </a:br>
            <a:r>
              <a:rPr lang="en-GB" altLang="en-US" dirty="0" smtClean="0"/>
              <a:t>(from a global land cover map like </a:t>
            </a:r>
            <a:r>
              <a:rPr lang="en-GB" altLang="en-US" dirty="0" err="1" smtClean="0"/>
              <a:t>GlobCover</a:t>
            </a:r>
            <a:r>
              <a:rPr lang="en-GB" altLang="en-US" dirty="0" smtClean="0"/>
              <a:t>)</a:t>
            </a:r>
          </a:p>
          <a:p>
            <a:endParaRPr lang="en-GB" altLang="en-US" dirty="0"/>
          </a:p>
          <a:p>
            <a:r>
              <a:rPr lang="en-GB" altLang="en-US" dirty="0" smtClean="0"/>
              <a:t>Estimate Clear Line with a </a:t>
            </a:r>
            <a:r>
              <a:rPr lang="en-GB" altLang="en-US" b="1" dirty="0" smtClean="0"/>
              <a:t>Monte Carlo Regression </a:t>
            </a:r>
            <a:r>
              <a:rPr lang="en-GB" altLang="en-US" dirty="0" smtClean="0"/>
              <a:t>process</a:t>
            </a:r>
          </a:p>
          <a:p>
            <a:endParaRPr lang="en-GB" altLang="en-U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r">
              <a:spcAft>
                <a:spcPct val="0"/>
              </a:spcAft>
              <a:buFontTx/>
              <a:buNone/>
            </a:pPr>
            <a:fld id="{F1E8ADED-009B-458F-A0BA-66E0B91B1766}" type="slidenum">
              <a:rPr lang="en-GB" altLang="en-US" sz="1400"/>
              <a:pPr algn="r">
                <a:spcAft>
                  <a:spcPct val="0"/>
                </a:spcAft>
                <a:buFontTx/>
                <a:buNone/>
              </a:pPr>
              <a:t>12</a:t>
            </a:fld>
            <a:endParaRPr lang="en-GB" altLang="en-US" sz="1400"/>
          </a:p>
        </p:txBody>
      </p:sp>
    </p:spTree>
    <p:extLst>
      <p:ext uri="{BB962C8B-B14F-4D97-AF65-F5344CB8AC3E}">
        <p14:creationId xmlns:p14="http://schemas.microsoft.com/office/powerpoint/2010/main" val="5260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altLang="en-US" sz="3600" b="1" dirty="0">
                <a:latin typeface="+mn-lt"/>
              </a:rPr>
              <a:t>Correcting for Land Cover effects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r">
              <a:spcAft>
                <a:spcPct val="0"/>
              </a:spcAft>
              <a:buFontTx/>
              <a:buNone/>
            </a:pPr>
            <a:fld id="{7EA2F397-E956-487E-BF98-68794BB3FEAF}" type="slidenum">
              <a:rPr lang="en-GB" altLang="en-US" sz="1400"/>
              <a:pPr algn="r">
                <a:spcAft>
                  <a:spcPct val="0"/>
                </a:spcAft>
                <a:buFontTx/>
                <a:buNone/>
              </a:pPr>
              <a:t>13</a:t>
            </a:fld>
            <a:endParaRPr lang="en-GB" altLang="en-US" sz="140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1719263"/>
            <a:ext cx="5786438" cy="473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4518025" y="3532188"/>
            <a:ext cx="327025" cy="327025"/>
          </a:xfrm>
          <a:prstGeom prst="ellipse">
            <a:avLst/>
          </a:pr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3860800" y="4310063"/>
            <a:ext cx="328613" cy="328612"/>
          </a:xfrm>
          <a:prstGeom prst="ellipse">
            <a:avLst/>
          </a:pr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457450" y="5514975"/>
            <a:ext cx="327025" cy="328613"/>
          </a:xfrm>
          <a:prstGeom prst="ellipse">
            <a:avLst/>
          </a:pr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532313" y="3829050"/>
            <a:ext cx="327025" cy="328613"/>
          </a:xfrm>
          <a:prstGeom prst="ellipse">
            <a:avLst/>
          </a:pr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72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altLang="en-US" sz="3600" b="1" dirty="0">
                <a:latin typeface="+mn-lt"/>
              </a:rPr>
              <a:t>Correcting for Land Cover effects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altLang="en-US" dirty="0" smtClean="0"/>
              <a:t>The HOT is </a:t>
            </a:r>
            <a:r>
              <a:rPr lang="en-GB" altLang="en-US" b="1" dirty="0" smtClean="0"/>
              <a:t>not</a:t>
            </a:r>
            <a:r>
              <a:rPr lang="en-GB" altLang="en-US" dirty="0" smtClean="0"/>
              <a:t> Land Cover invariant</a:t>
            </a:r>
          </a:p>
          <a:p>
            <a:r>
              <a:rPr lang="en-GB" altLang="en-US" dirty="0" smtClean="0"/>
              <a:t>We need to correct for this – how?</a:t>
            </a:r>
          </a:p>
          <a:p>
            <a:pPr lvl="1"/>
            <a:r>
              <a:rPr lang="en-GB" altLang="en-US" dirty="0" smtClean="0"/>
              <a:t>Aerosols mix in the atmosphere</a:t>
            </a:r>
          </a:p>
          <a:p>
            <a:pPr marL="457200" lvl="1" indent="0">
              <a:buNone/>
            </a:pPr>
            <a:r>
              <a:rPr lang="en-GB" altLang="en-US" b="1" dirty="0"/>
              <a:t>	</a:t>
            </a:r>
            <a:r>
              <a:rPr lang="en-GB" altLang="en-US" b="1" dirty="0" smtClean="0"/>
              <a:t>		→</a:t>
            </a:r>
            <a:r>
              <a:rPr lang="en-GB" altLang="en-US" dirty="0" smtClean="0"/>
              <a:t> no sharp boundaries</a:t>
            </a:r>
          </a:p>
          <a:p>
            <a:pPr lvl="1"/>
            <a:r>
              <a:rPr lang="en-GB" altLang="en-US" dirty="0" smtClean="0"/>
              <a:t>Land covers often have sharp boundaries</a:t>
            </a:r>
          </a:p>
          <a:p>
            <a:endParaRPr lang="en-GB" altLang="en-US" dirty="0" smtClean="0"/>
          </a:p>
          <a:p>
            <a:r>
              <a:rPr lang="en-GB" altLang="en-US" dirty="0" smtClean="0"/>
              <a:t>Look for sharp boundaries, correct the pixel values inside these </a:t>
            </a:r>
            <a:r>
              <a:rPr lang="ja-JP" altLang="en-GB" dirty="0" smtClean="0"/>
              <a:t>‘</a:t>
            </a:r>
            <a:r>
              <a:rPr lang="en-GB" altLang="ja-JP" dirty="0" smtClean="0"/>
              <a:t>objects</a:t>
            </a:r>
            <a:r>
              <a:rPr lang="ja-JP" altLang="en-GB" dirty="0" smtClean="0"/>
              <a:t>’</a:t>
            </a:r>
            <a:endParaRPr lang="en-GB" altLang="ja-JP" dirty="0"/>
          </a:p>
          <a:p>
            <a:pPr marL="0" indent="0">
              <a:buNone/>
            </a:pPr>
            <a:r>
              <a:rPr lang="en-GB" altLang="ja-JP" b="1" dirty="0" smtClean="0"/>
              <a:t>				→ Object-based Image Analysis</a:t>
            </a:r>
            <a:endParaRPr lang="en-GB" altLang="ja-JP" dirty="0" smtClean="0"/>
          </a:p>
          <a:p>
            <a:pPr lvl="1"/>
            <a:endParaRPr lang="en-GB" altLang="en-US" dirty="0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r">
              <a:spcAft>
                <a:spcPct val="0"/>
              </a:spcAft>
              <a:buFontTx/>
              <a:buNone/>
            </a:pPr>
            <a:fld id="{4A5D76C0-0C8E-482E-A7A3-88FDB22EF02A}" type="slidenum">
              <a:rPr lang="en-GB" altLang="en-US" sz="1400"/>
              <a:pPr algn="r">
                <a:spcAft>
                  <a:spcPct val="0"/>
                </a:spcAft>
                <a:buFontTx/>
                <a:buNone/>
              </a:pPr>
              <a:t>14</a:t>
            </a:fld>
            <a:endParaRPr lang="en-GB" altLang="en-US" sz="1400"/>
          </a:p>
        </p:txBody>
      </p:sp>
    </p:spTree>
    <p:extLst>
      <p:ext uri="{BB962C8B-B14F-4D97-AF65-F5344CB8AC3E}">
        <p14:creationId xmlns:p14="http://schemas.microsoft.com/office/powerpoint/2010/main" val="177602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r">
              <a:spcAft>
                <a:spcPct val="0"/>
              </a:spcAft>
              <a:buFontTx/>
              <a:buNone/>
            </a:pPr>
            <a:fld id="{8782C9EE-5A05-4B24-90BB-D730C6AB641E}" type="slidenum">
              <a:rPr lang="en-GB" altLang="en-US" sz="1400"/>
              <a:pPr algn="r">
                <a:spcAft>
                  <a:spcPct val="0"/>
                </a:spcAft>
                <a:buFontTx/>
                <a:buNone/>
              </a:pPr>
              <a:t>15</a:t>
            </a:fld>
            <a:endParaRPr lang="en-GB" altLang="en-US" sz="1400"/>
          </a:p>
        </p:txBody>
      </p:sp>
      <p:sp>
        <p:nvSpPr>
          <p:cNvPr id="31750" name="TextBox 1"/>
          <p:cNvSpPr txBox="1">
            <a:spLocks noChangeArrowheads="1"/>
          </p:cNvSpPr>
          <p:nvPr/>
        </p:nvSpPr>
        <p:spPr bwMode="auto">
          <a:xfrm>
            <a:off x="296863" y="5678488"/>
            <a:ext cx="40973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GB" altLang="en-US" dirty="0" smtClean="0">
                <a:latin typeface="Lucida Sans" pitchFamily="34" charset="0"/>
              </a:rPr>
              <a:t>Original</a:t>
            </a:r>
            <a:endParaRPr lang="en-GB" altLang="en-US" dirty="0">
              <a:latin typeface="Lucida Sans" pitchFamily="34" charset="0"/>
            </a:endParaRPr>
          </a:p>
        </p:txBody>
      </p:sp>
      <p:sp>
        <p:nvSpPr>
          <p:cNvPr id="102407" name="TextBox 10"/>
          <p:cNvSpPr txBox="1">
            <a:spLocks noChangeArrowheads="1"/>
          </p:cNvSpPr>
          <p:nvPr/>
        </p:nvSpPr>
        <p:spPr bwMode="auto">
          <a:xfrm>
            <a:off x="4751388" y="5678488"/>
            <a:ext cx="40973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GB" altLang="en-US" dirty="0" smtClean="0">
                <a:latin typeface="Lucida Sans" pitchFamily="34" charset="0"/>
              </a:rPr>
              <a:t>Corrected</a:t>
            </a:r>
            <a:endParaRPr lang="en-GB" altLang="en-US" sz="2000" dirty="0">
              <a:latin typeface="Lucida San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2304" y="2033845"/>
            <a:ext cx="40954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>
                <a:solidFill>
                  <a:srgbClr val="C00000"/>
                </a:solidFill>
              </a:rPr>
              <a:t>TODO: Update these images!</a:t>
            </a:r>
            <a:endParaRPr lang="en-GB" sz="5400" b="1" dirty="0">
              <a:solidFill>
                <a:srgbClr val="C00000"/>
              </a:solidFill>
            </a:endParaRPr>
          </a:p>
        </p:txBody>
      </p:sp>
      <p:pic>
        <p:nvPicPr>
          <p:cNvPr id="31755" name="Picture 11" descr="D:\Dropbox\Dropbox\_PhD\_FinalThesis\Graphics\LEDAPS_Example_SotonUrban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4" y="1699702"/>
            <a:ext cx="4097336" cy="391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6" name="Picture 12" descr="D:\Dropbox\Dropbox\_PhD\_FinalThesis\Graphics\LEDAPS_Example_SotonUrban_CorrSmooth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864" y="1699702"/>
            <a:ext cx="4158861" cy="397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01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623058"/>
            <a:ext cx="8820150" cy="649288"/>
          </a:xfrm>
        </p:spPr>
        <p:txBody>
          <a:bodyPr>
            <a:noAutofit/>
          </a:bodyPr>
          <a:lstStyle/>
          <a:p>
            <a:pPr algn="l"/>
            <a:r>
              <a:rPr lang="en-GB" sz="3600" b="1" dirty="0">
                <a:latin typeface="+mn-lt"/>
              </a:rPr>
              <a:t>Link HOT </a:t>
            </a:r>
            <a:r>
              <a:rPr lang="en-GB" sz="3600" b="1" dirty="0" smtClean="0">
                <a:latin typeface="+mn-lt"/>
              </a:rPr>
              <a:t>to Aerosol </a:t>
            </a:r>
            <a:r>
              <a:rPr lang="en-GB" sz="3600" b="1" dirty="0">
                <a:latin typeface="+mn-lt"/>
              </a:rPr>
              <a:t>Optical Thickness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8D9482-642C-4BD0-89B3-729B17E587C0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9586977"/>
              </p:ext>
            </p:extLst>
          </p:nvPr>
        </p:nvGraphicFramePr>
        <p:xfrm>
          <a:off x="323850" y="1351113"/>
          <a:ext cx="4083483" cy="322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Acrobat Document" r:id="rId3" imgW="4914746" imgH="3876430" progId="Acrobat.Document.11">
                  <p:embed/>
                </p:oleObj>
              </mc:Choice>
              <mc:Fallback>
                <p:oleObj name="Acrobat Document" r:id="rId3" imgW="4914746" imgH="387643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850" y="1351113"/>
                        <a:ext cx="4083483" cy="3220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516495"/>
              </p:ext>
            </p:extLst>
          </p:nvPr>
        </p:nvGraphicFramePr>
        <p:xfrm>
          <a:off x="4524450" y="1351114"/>
          <a:ext cx="4162350" cy="3267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name="Acrobat Document" r:id="rId5" imgW="4962509" imgH="3895622" progId="Acrobat.Document.11">
                  <p:embed/>
                </p:oleObj>
              </mc:Choice>
              <mc:Fallback>
                <p:oleObj name="Acrobat Document" r:id="rId5" imgW="4962509" imgH="3895622" progId="Acrobat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450" y="1351114"/>
                        <a:ext cx="4162350" cy="32675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3850" y="4790661"/>
            <a:ext cx="8362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Monte Carlo simulations using Py6S</a:t>
            </a:r>
            <a:endParaRPr lang="en-US" sz="3200" dirty="0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6738109" y="3167993"/>
            <a:ext cx="191329" cy="26815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0708" y="1556964"/>
            <a:ext cx="2817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</a:rPr>
              <a:t>LandsatAERONET</a:t>
            </a:r>
            <a:r>
              <a:rPr lang="en-US" sz="2400" b="1" dirty="0" smtClean="0">
                <a:solidFill>
                  <a:srgbClr val="C00000"/>
                </a:solidFill>
              </a:rPr>
              <a:t> sample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0574" y="1554124"/>
            <a:ext cx="4426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Simulate with AOT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85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623058"/>
            <a:ext cx="8820150" cy="649288"/>
          </a:xfrm>
        </p:spPr>
        <p:txBody>
          <a:bodyPr>
            <a:noAutofit/>
          </a:bodyPr>
          <a:lstStyle/>
          <a:p>
            <a:pPr algn="l"/>
            <a:r>
              <a:rPr lang="en-GB" sz="3600" b="1" dirty="0">
                <a:latin typeface="+mn-lt"/>
              </a:rPr>
              <a:t>Link HOT </a:t>
            </a:r>
            <a:r>
              <a:rPr lang="en-GB" sz="3600" b="1" dirty="0" smtClean="0">
                <a:latin typeface="+mn-lt"/>
              </a:rPr>
              <a:t>to Aerosol </a:t>
            </a:r>
            <a:r>
              <a:rPr lang="en-GB" sz="3600" b="1" dirty="0">
                <a:latin typeface="+mn-lt"/>
              </a:rPr>
              <a:t>Optical Thickness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8D9482-642C-4BD0-89B3-729B17E587C0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1066386" y="1272346"/>
          <a:ext cx="7011228" cy="540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9" name="Acrobat Document" r:id="rId3" imgW="4943350" imgH="3809936" progId="Acrobat.Document.11">
                  <p:embed/>
                </p:oleObj>
              </mc:Choice>
              <mc:Fallback>
                <p:oleObj name="Acrobat Document" r:id="rId3" imgW="4943350" imgH="3809936" progId="Acrobat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386" y="1272346"/>
                        <a:ext cx="7011228" cy="54036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67948" y="1709531"/>
            <a:ext cx="2981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Calculate HOT and link with AOT</a:t>
            </a:r>
          </a:p>
        </p:txBody>
      </p:sp>
    </p:spTree>
    <p:extLst>
      <p:ext uri="{BB962C8B-B14F-4D97-AF65-F5344CB8AC3E}">
        <p14:creationId xmlns:p14="http://schemas.microsoft.com/office/powerpoint/2010/main" val="177737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8D9482-642C-4BD0-89B3-729B17E587C0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3850" y="623058"/>
            <a:ext cx="8820150" cy="649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b="1" dirty="0" smtClean="0">
                <a:latin typeface="+mn-lt"/>
              </a:rPr>
              <a:t>Estimate PM</a:t>
            </a:r>
            <a:r>
              <a:rPr lang="en-GB" sz="3600" b="1" baseline="-25000" dirty="0" smtClean="0">
                <a:latin typeface="+mn-lt"/>
              </a:rPr>
              <a:t>2.5</a:t>
            </a:r>
            <a:r>
              <a:rPr lang="en-GB" sz="3600" b="1" dirty="0" smtClean="0">
                <a:latin typeface="+mn-lt"/>
              </a:rPr>
              <a:t> from AOT</a:t>
            </a:r>
            <a:endParaRPr lang="en-GB" sz="3600" b="1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272346"/>
            <a:ext cx="5113360" cy="53671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05671" y="1272346"/>
            <a:ext cx="326003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Use conversion factors: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From global simulations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Monthly climatology</a:t>
            </a:r>
            <a:endParaRPr lang="en-US" sz="3200" dirty="0"/>
          </a:p>
          <a:p>
            <a:endParaRPr lang="en-US" sz="3200" dirty="0" smtClean="0"/>
          </a:p>
          <a:p>
            <a:r>
              <a:rPr lang="en-US" sz="3200" dirty="0" smtClean="0"/>
              <a:t>from</a:t>
            </a:r>
            <a:br>
              <a:rPr lang="en-US" sz="3200" dirty="0" smtClean="0"/>
            </a:br>
            <a:r>
              <a:rPr lang="en-US" sz="3200" dirty="0" smtClean="0"/>
              <a:t>van </a:t>
            </a:r>
            <a:r>
              <a:rPr lang="en-US" sz="3200" dirty="0" err="1" smtClean="0"/>
              <a:t>Donkelaar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et al. (2010)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3222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9512"/>
            <a:ext cx="2983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MODIS (10km)</a:t>
            </a:r>
            <a:endParaRPr lang="en-US" sz="2800" b="1" dirty="0"/>
          </a:p>
        </p:txBody>
      </p:sp>
      <p:pic>
        <p:nvPicPr>
          <p:cNvPr id="24" name="Content Placeholde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658" y="771253"/>
            <a:ext cx="5860685" cy="587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4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33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699683" y="4040671"/>
            <a:ext cx="3013994" cy="2727389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latin typeface="Gill Sans MT" panose="020B0502020104020203" pitchFamily="34" charset="0"/>
              </a:rPr>
              <a:t>Ground monitoring is </a:t>
            </a:r>
            <a:r>
              <a:rPr lang="en-GB" sz="2800" b="1" dirty="0" smtClean="0">
                <a:latin typeface="Gill Sans MT" panose="020B0502020104020203" pitchFamily="34" charset="0"/>
              </a:rPr>
              <a:t>not </a:t>
            </a:r>
            <a:r>
              <a:rPr lang="en-GB" sz="2800" b="1" smtClean="0">
                <a:latin typeface="Gill Sans MT" panose="020B0502020104020203" pitchFamily="34" charset="0"/>
              </a:rPr>
              <a:t>detailed enough</a:t>
            </a:r>
            <a:endParaRPr lang="en-GB" sz="28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5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9512"/>
            <a:ext cx="2983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MAIAC (1km)</a:t>
            </a:r>
            <a:endParaRPr lang="en-US" sz="2800" b="1" dirty="0"/>
          </a:p>
        </p:txBody>
      </p:sp>
      <p:pic>
        <p:nvPicPr>
          <p:cNvPr id="5" name="Content Placeholde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6839" y="771253"/>
            <a:ext cx="5870323" cy="587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4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9512"/>
            <a:ext cx="2983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HOTBAR (30m)</a:t>
            </a:r>
            <a:endParaRPr lang="en-US" sz="2800" b="1" dirty="0"/>
          </a:p>
        </p:txBody>
      </p:sp>
      <p:pic>
        <p:nvPicPr>
          <p:cNvPr id="6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6839" y="771253"/>
            <a:ext cx="5870323" cy="5790561"/>
          </a:xfrm>
        </p:spPr>
      </p:pic>
    </p:spTree>
    <p:extLst>
      <p:ext uri="{BB962C8B-B14F-4D97-AF65-F5344CB8AC3E}">
        <p14:creationId xmlns:p14="http://schemas.microsoft.com/office/powerpoint/2010/main" val="52027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8689" y="988462"/>
            <a:ext cx="9041523" cy="2254470"/>
            <a:chOff x="39990" y="862334"/>
            <a:chExt cx="9151882" cy="2254470"/>
          </a:xfrm>
        </p:grpSpPr>
        <p:pic>
          <p:nvPicPr>
            <p:cNvPr id="2" name="Picture 2" descr="D:\Dropbox\Dropbox\_PhD\_FinalThesis\Graphics\WithAOT_LondonWhole.png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2" t="23491" r="6199" b="54124"/>
            <a:stretch/>
          </p:blipFill>
          <p:spPr bwMode="auto">
            <a:xfrm>
              <a:off x="39990" y="862334"/>
              <a:ext cx="9151882" cy="2254470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ontent Placeholder 2"/>
            <p:cNvSpPr txBox="1">
              <a:spLocks/>
            </p:cNvSpPr>
            <p:nvPr/>
          </p:nvSpPr>
          <p:spPr bwMode="auto">
            <a:xfrm>
              <a:off x="311443" y="937303"/>
              <a:ext cx="8496300" cy="210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0"/>
                </a:spcBef>
                <a:spcAft>
                  <a:spcPct val="7000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MS PGothic" pitchFamily="34" charset="-128"/>
                  <a:cs typeface="MS PGothic" charset="0"/>
                </a:defRPr>
              </a:lvl1pPr>
              <a:lvl2pPr marL="811213" indent="-288925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50000"/>
                </a:spcAft>
                <a:buChar char="–"/>
                <a:defRPr sz="2400">
                  <a:solidFill>
                    <a:schemeClr val="tx1"/>
                  </a:solidFill>
                  <a:latin typeface="+mn-lt"/>
                  <a:ea typeface="MS PGothic" pitchFamily="34" charset="-128"/>
                  <a:cs typeface="MS PGothic" charset="0"/>
                </a:defRPr>
              </a:lvl2pPr>
              <a:lvl3pPr marL="1219200" indent="-228600" algn="l" rtl="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MS PGothic" pitchFamily="34" charset="-128"/>
                  <a:cs typeface="MS PGothic" charset="0"/>
                </a:defRPr>
              </a:lvl3pPr>
              <a:lvl4pPr marL="1627188" indent="-228600" algn="l" rtl="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+mn-lt"/>
                  <a:ea typeface="MS PGothic" pitchFamily="34" charset="-128"/>
                  <a:cs typeface="MS PGothic" charset="0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  <a:ea typeface="MS PGothic" pitchFamily="34" charset="-128"/>
                  <a:cs typeface="MS PGothic" charset="0"/>
                </a:defRPr>
              </a:lvl5pPr>
              <a:lvl6pPr marL="2514600" indent="-228600"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en-GB" altLang="en-US" b="1" kern="0" dirty="0" smtClean="0"/>
                <a:t>PM</a:t>
              </a:r>
              <a:r>
                <a:rPr lang="en-GB" altLang="en-US" b="1" kern="0" baseline="-25000" dirty="0" smtClean="0"/>
                <a:t>2.5 </a:t>
              </a:r>
              <a:r>
                <a:rPr lang="en-GB" altLang="en-US" b="1" kern="0" dirty="0" smtClean="0"/>
                <a:t>(median error)</a:t>
              </a:r>
            </a:p>
            <a:p>
              <a:pPr lvl="1"/>
              <a:r>
                <a:rPr lang="en-GB" altLang="en-US" kern="0" dirty="0" smtClean="0"/>
                <a:t>HOTBAR vs </a:t>
              </a:r>
              <a:r>
                <a:rPr lang="en-GB" altLang="en-US" kern="0" dirty="0" smtClean="0"/>
                <a:t>ground sites			</a:t>
              </a:r>
              <a:r>
                <a:rPr lang="en-GB" altLang="en-US" kern="0" dirty="0" smtClean="0"/>
                <a:t>		</a:t>
              </a:r>
              <a:r>
                <a:rPr lang="en-GB" altLang="en-US" kern="0" dirty="0" smtClean="0"/>
                <a:t>		6.0</a:t>
              </a:r>
              <a:r>
                <a:rPr lang="el-GR" altLang="en-US" kern="0" dirty="0" smtClean="0"/>
                <a:t>μ</a:t>
              </a:r>
              <a:r>
                <a:rPr lang="en-GB" altLang="en-US" kern="0" dirty="0" smtClean="0"/>
                <a:t>g m</a:t>
              </a:r>
              <a:r>
                <a:rPr lang="en-GB" altLang="en-US" kern="0" baseline="30000" dirty="0" smtClean="0"/>
                <a:t>-3</a:t>
              </a:r>
              <a:endParaRPr lang="en-GB" altLang="en-US" kern="0" baseline="30000" dirty="0"/>
            </a:p>
            <a:p>
              <a:pPr lvl="1"/>
              <a:r>
                <a:rPr lang="en-GB" altLang="en-US" i="1" kern="0" dirty="0" smtClean="0"/>
                <a:t>Ground instrument (for comparison)			2.5</a:t>
              </a:r>
              <a:r>
                <a:rPr lang="el-GR" altLang="en-US" i="1" kern="0" dirty="0" smtClean="0"/>
                <a:t>μ</a:t>
              </a:r>
              <a:r>
                <a:rPr lang="en-GB" altLang="en-US" i="1" kern="0" dirty="0" smtClean="0"/>
                <a:t>g m</a:t>
              </a:r>
              <a:r>
                <a:rPr lang="en-GB" altLang="en-US" i="1" kern="0" baseline="30000" dirty="0" smtClean="0"/>
                <a:t>-3</a:t>
              </a:r>
            </a:p>
            <a:p>
              <a:pPr lvl="1"/>
              <a:r>
                <a:rPr lang="en-GB" altLang="en-US" i="1" kern="0" dirty="0" smtClean="0"/>
                <a:t>Global 10km analysis (van </a:t>
              </a:r>
              <a:r>
                <a:rPr lang="en-GB" altLang="en-US" i="1" kern="0" dirty="0" err="1" smtClean="0"/>
                <a:t>Donkelaar</a:t>
              </a:r>
              <a:r>
                <a:rPr lang="en-GB" altLang="en-US" i="1" kern="0" dirty="0" smtClean="0"/>
                <a:t>, 2010)	6.7</a:t>
              </a:r>
              <a:r>
                <a:rPr lang="el-GR" altLang="en-US" i="1" kern="0" dirty="0" smtClean="0"/>
                <a:t>μ</a:t>
              </a:r>
              <a:r>
                <a:rPr lang="en-GB" altLang="en-US" i="1" kern="0" dirty="0" smtClean="0"/>
                <a:t>g m</a:t>
              </a:r>
              <a:r>
                <a:rPr lang="en-GB" altLang="en-US" i="1" kern="0" baseline="30000" dirty="0" smtClean="0"/>
                <a:t>-3</a:t>
              </a:r>
              <a:r>
                <a:rPr lang="en-GB" altLang="en-US" i="1" kern="0" dirty="0" smtClean="0"/>
                <a:t>			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-362726" y="3453820"/>
            <a:ext cx="8772090" cy="2032000"/>
            <a:chOff x="538227" y="930409"/>
            <a:chExt cx="8772090" cy="2032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717" y="930409"/>
              <a:ext cx="8229600" cy="2032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38227" y="1144104"/>
              <a:ext cx="30907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kern="0" dirty="0" smtClean="0">
                  <a:solidFill>
                    <a:srgbClr val="C00000"/>
                  </a:solidFill>
                  <a:ea typeface="MS PGothic" pitchFamily="34" charset="-128"/>
                  <a:cs typeface="MS PGothic" charset="0"/>
                </a:rPr>
                <a:t>AOT Validation</a:t>
              </a:r>
              <a:endParaRPr lang="en-US" sz="2400" b="1" kern="0" dirty="0">
                <a:solidFill>
                  <a:srgbClr val="C00000"/>
                </a:solidFill>
                <a:ea typeface="MS PGothic" pitchFamily="34" charset="-128"/>
                <a:cs typeface="MS PGothic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5766" y="362022"/>
            <a:ext cx="9292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Validation shows robust performance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39423" y="5369515"/>
            <a:ext cx="874873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kern="0" dirty="0">
                <a:ea typeface="MS PGothic" pitchFamily="34" charset="-128"/>
                <a:cs typeface="MS PGothic" charset="0"/>
              </a:rPr>
              <a:t>MODIS 10km data</a:t>
            </a:r>
            <a:r>
              <a:rPr lang="en-US" sz="2400" b="1" kern="0" dirty="0" smtClean="0">
                <a:ea typeface="MS PGothic" pitchFamily="34" charset="-128"/>
                <a:cs typeface="MS PGothic" charset="0"/>
              </a:rPr>
              <a:t>: </a:t>
            </a:r>
            <a:r>
              <a:rPr lang="en-US" sz="2400" kern="0" dirty="0" smtClean="0">
                <a:ea typeface="MS PGothic" pitchFamily="34" charset="-128"/>
                <a:cs typeface="MS PGothic" charset="0"/>
              </a:rPr>
              <a:t>60% within ± 0.13</a:t>
            </a:r>
          </a:p>
          <a:p>
            <a:r>
              <a:rPr lang="en-US" sz="2400" b="1" kern="0" dirty="0" smtClean="0">
                <a:ea typeface="MS PGothic" pitchFamily="34" charset="-128"/>
                <a:cs typeface="MS PGothic" charset="0"/>
              </a:rPr>
              <a:t>OMI 15km data: </a:t>
            </a:r>
            <a:r>
              <a:rPr lang="en-US" sz="2400" kern="0" dirty="0" smtClean="0">
                <a:ea typeface="MS PGothic" pitchFamily="34" charset="-128"/>
                <a:cs typeface="MS PGothic" charset="0"/>
              </a:rPr>
              <a:t>RMSE = 0.15</a:t>
            </a:r>
            <a:endParaRPr lang="en-US" sz="2400" kern="0" dirty="0">
              <a:ea typeface="MS PGothic" pitchFamily="34" charset="-128"/>
              <a:cs typeface="MS PGothic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9200" y="5329174"/>
            <a:ext cx="40610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Error comparable to other methods, but at</a:t>
            </a:r>
            <a:br>
              <a:rPr lang="en-US" sz="2000" b="1" dirty="0" smtClean="0">
                <a:solidFill>
                  <a:srgbClr val="C00000"/>
                </a:solidFill>
              </a:rPr>
            </a:br>
            <a:r>
              <a:rPr lang="en-US" sz="3600" b="1" dirty="0" smtClean="0">
                <a:solidFill>
                  <a:srgbClr val="C00000"/>
                </a:solidFill>
              </a:rPr>
              <a:t>100,000</a:t>
            </a:r>
            <a:r>
              <a:rPr lang="en-US" sz="3200" b="1" dirty="0" smtClean="0">
                <a:solidFill>
                  <a:srgbClr val="C00000"/>
                </a:solidFill>
              </a:rPr>
              <a:t> times</a:t>
            </a:r>
            <a:r>
              <a:rPr lang="en-US" sz="2000" b="1" dirty="0" smtClean="0">
                <a:solidFill>
                  <a:srgbClr val="C00000"/>
                </a:solidFill>
              </a:rPr>
              <a:t/>
            </a:r>
            <a:br>
              <a:rPr lang="en-US" sz="2000" b="1" dirty="0" smtClean="0">
                <a:solidFill>
                  <a:srgbClr val="C00000"/>
                </a:solidFill>
              </a:rPr>
            </a:br>
            <a:r>
              <a:rPr lang="en-US" sz="2000" b="1" smtClean="0">
                <a:solidFill>
                  <a:srgbClr val="C00000"/>
                </a:solidFill>
              </a:rPr>
              <a:t>the </a:t>
            </a:r>
            <a:r>
              <a:rPr lang="en-US" sz="2000" b="1" smtClean="0">
                <a:solidFill>
                  <a:srgbClr val="C00000"/>
                </a:solidFill>
              </a:rPr>
              <a:t>resolution of MODIS 10km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433918" y="4129180"/>
            <a:ext cx="820270" cy="1061385"/>
          </a:xfrm>
          <a:prstGeom prst="roundRect">
            <a:avLst/>
          </a:prstGeom>
          <a:solidFill>
            <a:srgbClr val="C00000">
              <a:alpha val="23137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9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ropbox\Dropbox\_PhD\_FinalThesis\Graphics\LondonPM25_withMODISGri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840360"/>
            <a:ext cx="9350583" cy="636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62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ropbox\Dropbox\SnowGIS\PM25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412942" cy="705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18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ropbox\Dropbox\SnowGIS\OA_ColouredByPM2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24853" y="209862"/>
            <a:ext cx="3190700" cy="1528997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latin typeface="Gill Sans MT" panose="020B0502020104020203" pitchFamily="34" charset="0"/>
              </a:rPr>
              <a:t>Census output areas</a:t>
            </a:r>
          </a:p>
          <a:p>
            <a:pPr algn="ctr"/>
            <a:r>
              <a:rPr lang="en-GB" dirty="0" smtClean="0">
                <a:latin typeface="Gill Sans MT" panose="020B0502020104020203" pitchFamily="34" charset="0"/>
              </a:rPr>
              <a:t>to link with health data</a:t>
            </a:r>
            <a:endParaRPr lang="en-GB" sz="16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37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user\Google Drive\AcademicProjects\SarahNorgate\SarahNorgate_PM2.5_SchoolsLondon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224852" y="209862"/>
            <a:ext cx="3553771" cy="1528997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latin typeface="Gill Sans MT" panose="020B0502020104020203" pitchFamily="34" charset="0"/>
              </a:rPr>
              <a:t>Schools</a:t>
            </a:r>
          </a:p>
          <a:p>
            <a:pPr algn="ctr"/>
            <a:r>
              <a:rPr lang="en-GB" dirty="0" smtClean="0">
                <a:latin typeface="Gill Sans MT" panose="020B0502020104020203" pitchFamily="34" charset="0"/>
              </a:rPr>
              <a:t>to estimate exposure around sites with vulnerable people</a:t>
            </a:r>
            <a:endParaRPr lang="en-GB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3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914" y="1391477"/>
            <a:ext cx="853188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Ongoing production </a:t>
            </a:r>
            <a:r>
              <a:rPr lang="en-US" sz="3200" dirty="0" smtClean="0"/>
              <a:t>of a global product, in association with</a:t>
            </a:r>
            <a:endParaRPr lang="en-US" sz="3200" i="1" dirty="0" smtClean="0"/>
          </a:p>
          <a:p>
            <a:pPr marL="457200" indent="-457200">
              <a:buFont typeface="Arial" charset="0"/>
              <a:buChar char="•"/>
            </a:pPr>
            <a:endParaRPr lang="en-US" sz="3200" i="1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Includes extension to Landsat 8 &amp; </a:t>
            </a:r>
            <a:r>
              <a:rPr lang="en-US" sz="3200" dirty="0" err="1" smtClean="0"/>
              <a:t>operationalisation</a:t>
            </a:r>
            <a:endParaRPr lang="en-US" sz="3200" dirty="0"/>
          </a:p>
          <a:p>
            <a:pPr marL="457200" indent="-457200">
              <a:buFont typeface="Arial" charset="0"/>
              <a:buChar char="•"/>
            </a:pPr>
            <a:endParaRPr lang="en-US" sz="3200" i="1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Applications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200" dirty="0" smtClean="0"/>
              <a:t>PM</a:t>
            </a:r>
            <a:r>
              <a:rPr lang="en-US" sz="3200" baseline="-25000" dirty="0" smtClean="0"/>
              <a:t>2.5</a:t>
            </a:r>
            <a:r>
              <a:rPr lang="en-US" sz="3200" dirty="0" smtClean="0"/>
              <a:t> mapping for exposure estimation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200" dirty="0" smtClean="0"/>
              <a:t>Linking to health data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200" dirty="0" smtClean="0"/>
              <a:t>Combining ground data &amp; other satellite data to get ‘the best of all worlds’</a:t>
            </a:r>
            <a:endParaRPr lang="en-US" sz="3200" dirty="0"/>
          </a:p>
          <a:p>
            <a:pPr marL="457200" indent="-457200">
              <a:buFont typeface="Arial" charset="0"/>
              <a:buChar char="•"/>
            </a:pP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54914" y="580683"/>
            <a:ext cx="9292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Ongoing work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884" y="1918988"/>
            <a:ext cx="2844307" cy="495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993" y="1900660"/>
            <a:ext cx="2305070" cy="51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7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Dropbox\Dropbox\_PhD\_FinalThesis\Graphics\LondonPM25_withMODISGri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843247" cy="738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0487-F68E-4B2D-A7AA-68ED36EEE579}" type="slidenum">
              <a:rPr lang="en-GB" smtClean="0"/>
              <a:t>28</a:t>
            </a:fld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499714" y="161365"/>
            <a:ext cx="8144573" cy="852426"/>
            <a:chOff x="380861" y="161365"/>
            <a:chExt cx="8144573" cy="2716306"/>
          </a:xfrm>
        </p:grpSpPr>
        <p:sp>
          <p:nvSpPr>
            <p:cNvPr id="3" name="Rounded Rectangle 2"/>
            <p:cNvSpPr/>
            <p:nvPr/>
          </p:nvSpPr>
          <p:spPr>
            <a:xfrm>
              <a:off x="380861" y="161365"/>
              <a:ext cx="8144573" cy="2716306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1120" y="695467"/>
              <a:ext cx="8074314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r>
                <a:rPr lang="en-GB" sz="4400" b="1" dirty="0" smtClean="0">
                  <a:latin typeface="Optima"/>
                  <a:cs typeface="Optima"/>
                </a:rPr>
                <a:t>Any questions?</a:t>
              </a:r>
              <a:endParaRPr lang="en-GB" sz="3600" dirty="0">
                <a:latin typeface="Optima"/>
                <a:cs typeface="Optima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9713" y="5677019"/>
            <a:ext cx="8144573" cy="852426"/>
            <a:chOff x="380861" y="161365"/>
            <a:chExt cx="8144573" cy="2716306"/>
          </a:xfrm>
        </p:grpSpPr>
        <p:sp>
          <p:nvSpPr>
            <p:cNvPr id="12" name="Rounded Rectangle 11"/>
            <p:cNvSpPr/>
            <p:nvPr/>
          </p:nvSpPr>
          <p:spPr>
            <a:xfrm>
              <a:off x="380861" y="161365"/>
              <a:ext cx="8144573" cy="2716306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1120" y="758810"/>
              <a:ext cx="8074314" cy="1549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  <a:spcAft>
                  <a:spcPts val="600"/>
                </a:spcAft>
              </a:pPr>
              <a:r>
                <a:rPr lang="en-GB" sz="3200" dirty="0" smtClean="0">
                  <a:latin typeface="Optima"/>
                  <a:cs typeface="Optima"/>
                </a:rPr>
                <a:t>r.t.wilson@soton.ac.uk		@</a:t>
              </a:r>
              <a:r>
                <a:rPr lang="en-GB" sz="3200" dirty="0" err="1" smtClean="0">
                  <a:latin typeface="Optima"/>
                  <a:cs typeface="Optima"/>
                </a:rPr>
                <a:t>sciremotesense</a:t>
              </a:r>
              <a:endParaRPr lang="en-GB" sz="2400" dirty="0">
                <a:latin typeface="Optima"/>
                <a:cs typeface="Opti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40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633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60329" y="191585"/>
            <a:ext cx="8466227" cy="3803945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3600" dirty="0" smtClean="0">
                <a:latin typeface="Gill Sans MT" panose="020B0502020104020203" pitchFamily="34" charset="0"/>
              </a:rPr>
              <a:t>“Health </a:t>
            </a:r>
            <a:r>
              <a:rPr lang="en-GB" sz="3600" dirty="0">
                <a:latin typeface="Gill Sans MT" panose="020B0502020104020203" pitchFamily="34" charset="0"/>
              </a:rPr>
              <a:t>exposure needs tend to focus on spatial scales ranging from </a:t>
            </a:r>
            <a:r>
              <a:rPr lang="en-GB" sz="3600" b="1" dirty="0" smtClean="0">
                <a:latin typeface="Gill Sans MT" panose="020B0502020104020203" pitchFamily="34" charset="0"/>
              </a:rPr>
              <a:t>1 to 100m </a:t>
            </a:r>
            <a:r>
              <a:rPr lang="en-GB" sz="3600" dirty="0" smtClean="0">
                <a:latin typeface="Gill Sans MT" panose="020B0502020104020203" pitchFamily="34" charset="0"/>
              </a:rPr>
              <a:t>...</a:t>
            </a:r>
            <a:r>
              <a:rPr lang="en-GB" sz="3600" b="1" dirty="0">
                <a:latin typeface="Gill Sans MT" panose="020B0502020104020203" pitchFamily="34" charset="0"/>
              </a:rPr>
              <a:t>neither surface monitoring or satellite measurements</a:t>
            </a:r>
            <a:r>
              <a:rPr lang="en-GB" sz="3600" dirty="0">
                <a:latin typeface="Gill Sans MT" panose="020B0502020104020203" pitchFamily="34" charset="0"/>
              </a:rPr>
              <a:t> can deal with that spatial </a:t>
            </a:r>
            <a:r>
              <a:rPr lang="en-GB" sz="3600" dirty="0" smtClean="0">
                <a:latin typeface="Gill Sans MT" panose="020B0502020104020203" pitchFamily="34" charset="0"/>
              </a:rPr>
              <a:t>scale”</a:t>
            </a:r>
          </a:p>
          <a:p>
            <a:pPr algn="r"/>
            <a:r>
              <a:rPr lang="en-GB" sz="3600" dirty="0" smtClean="0">
                <a:latin typeface="Gill Sans MT" panose="020B0502020104020203" pitchFamily="34" charset="0"/>
              </a:rPr>
              <a:t>Hoff &amp; Christopher (2009)</a:t>
            </a:r>
            <a:endParaRPr lang="en-GB" sz="32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81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633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60329" y="191585"/>
            <a:ext cx="8466227" cy="5235180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3600" dirty="0" smtClean="0">
                <a:latin typeface="Gill Sans MT" panose="020B0502020104020203" pitchFamily="34" charset="0"/>
              </a:rPr>
              <a:t>“Health </a:t>
            </a:r>
            <a:r>
              <a:rPr lang="en-GB" sz="3600" dirty="0">
                <a:latin typeface="Gill Sans MT" panose="020B0502020104020203" pitchFamily="34" charset="0"/>
              </a:rPr>
              <a:t>exposure needs tend to focus on spatial scales ranging from </a:t>
            </a:r>
            <a:r>
              <a:rPr lang="en-GB" sz="3600" b="1" dirty="0" smtClean="0">
                <a:latin typeface="Gill Sans MT" panose="020B0502020104020203" pitchFamily="34" charset="0"/>
              </a:rPr>
              <a:t>1 to 100m </a:t>
            </a:r>
            <a:r>
              <a:rPr lang="en-GB" sz="3600" dirty="0" smtClean="0">
                <a:latin typeface="Gill Sans MT" panose="020B0502020104020203" pitchFamily="34" charset="0"/>
              </a:rPr>
              <a:t>...</a:t>
            </a:r>
            <a:r>
              <a:rPr lang="en-GB" sz="3600" b="1" dirty="0">
                <a:latin typeface="Gill Sans MT" panose="020B0502020104020203" pitchFamily="34" charset="0"/>
              </a:rPr>
              <a:t>neither surface monitoring or satellite measurements</a:t>
            </a:r>
            <a:r>
              <a:rPr lang="en-GB" sz="3600" dirty="0">
                <a:latin typeface="Gill Sans MT" panose="020B0502020104020203" pitchFamily="34" charset="0"/>
              </a:rPr>
              <a:t> can deal with that spatial </a:t>
            </a:r>
            <a:r>
              <a:rPr lang="en-GB" sz="3600" dirty="0" smtClean="0">
                <a:latin typeface="Gill Sans MT" panose="020B0502020104020203" pitchFamily="34" charset="0"/>
              </a:rPr>
              <a:t>scale”</a:t>
            </a:r>
          </a:p>
          <a:p>
            <a:pPr algn="r"/>
            <a:r>
              <a:rPr lang="en-GB" sz="3600" dirty="0" smtClean="0">
                <a:latin typeface="Gill Sans MT" panose="020B0502020104020203" pitchFamily="34" charset="0"/>
              </a:rPr>
              <a:t>Hoff &amp; Christopher (2009)</a:t>
            </a:r>
          </a:p>
          <a:p>
            <a:pPr algn="r"/>
            <a:endParaRPr lang="en-GB" sz="3600" dirty="0" smtClean="0">
              <a:latin typeface="Gill Sans MT" panose="020B0502020104020203" pitchFamily="34" charset="0"/>
            </a:endParaRPr>
          </a:p>
          <a:p>
            <a:r>
              <a:rPr lang="en-GB" sz="3200" b="1" dirty="0" smtClean="0">
                <a:latin typeface="Gill Sans MT" panose="020B0502020104020203" pitchFamily="34" charset="0"/>
              </a:rPr>
              <a:t>And… </a:t>
            </a:r>
            <a:r>
              <a:rPr lang="en-GB" sz="3200" dirty="0" smtClean="0">
                <a:latin typeface="Gill Sans MT" panose="020B0502020104020203" pitchFamily="34" charset="0"/>
              </a:rPr>
              <a:t>Martin (2008), Gupta et al. (2006), </a:t>
            </a:r>
            <a:r>
              <a:rPr lang="en-GB" sz="3200" dirty="0" err="1" smtClean="0">
                <a:latin typeface="Gill Sans MT" panose="020B0502020104020203" pitchFamily="34" charset="0"/>
              </a:rPr>
              <a:t>Loughner</a:t>
            </a:r>
            <a:r>
              <a:rPr lang="en-GB" sz="3200" dirty="0" smtClean="0">
                <a:latin typeface="Gill Sans MT" panose="020B0502020104020203" pitchFamily="34" charset="0"/>
              </a:rPr>
              <a:t> et al. (2007)…</a:t>
            </a:r>
            <a:endParaRPr lang="en-GB" sz="3200" dirty="0">
              <a:latin typeface="Gill Sans MT" panose="020B05020201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329" y="5585789"/>
            <a:ext cx="8883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</a:rPr>
              <a:t>We need high-res data!</a:t>
            </a:r>
            <a:endParaRPr lang="en-US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6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r">
              <a:spcAft>
                <a:spcPct val="0"/>
              </a:spcAft>
              <a:buFontTx/>
              <a:buNone/>
            </a:pPr>
            <a:fld id="{B1B481F1-8CA7-46A5-BC8B-67572F000F20}" type="slidenum">
              <a:rPr lang="en-GB" altLang="en-US" sz="1400"/>
              <a:pPr algn="r">
                <a:spcAft>
                  <a:spcPct val="0"/>
                </a:spcAft>
                <a:buFontTx/>
                <a:buNone/>
              </a:pPr>
              <a:t>5</a:t>
            </a:fld>
            <a:endParaRPr lang="en-GB" altLang="en-US" sz="1400"/>
          </a:p>
        </p:txBody>
      </p: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61950" y="1752600"/>
            <a:ext cx="80200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>
              <a:lnSpc>
                <a:spcPts val="2800"/>
              </a:lnSpc>
              <a:spcAft>
                <a:spcPct val="0"/>
              </a:spcAft>
              <a:buFont typeface="Times" pitchFamily="-84" charset="0"/>
              <a:buChar char="•"/>
            </a:pPr>
            <a:endParaRPr lang="en-US" altLang="en-US">
              <a:solidFill>
                <a:srgbClr val="2D3F49"/>
              </a:solidFill>
            </a:endParaRPr>
          </a:p>
        </p:txBody>
      </p:sp>
      <p:sp>
        <p:nvSpPr>
          <p:cNvPr id="14340" name="Rectangle 14"/>
          <p:cNvSpPr>
            <a:spLocks noGrp="1" noChangeArrowheads="1"/>
          </p:cNvSpPr>
          <p:nvPr>
            <p:ph type="title"/>
          </p:nvPr>
        </p:nvSpPr>
        <p:spPr>
          <a:xfrm>
            <a:off x="168206" y="415925"/>
            <a:ext cx="8229600" cy="957262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sz="3200" b="1" dirty="0" smtClean="0">
                <a:latin typeface="+mn-lt"/>
              </a:rPr>
              <a:t>Radiative Transfer</a:t>
            </a:r>
          </a:p>
        </p:txBody>
      </p:sp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338" y="1590675"/>
            <a:ext cx="7807325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" name="Oval 1"/>
          <p:cNvSpPr>
            <a:spLocks noChangeArrowheads="1"/>
          </p:cNvSpPr>
          <p:nvPr/>
        </p:nvSpPr>
        <p:spPr bwMode="auto">
          <a:xfrm rot="-1744569">
            <a:off x="2774950" y="3689350"/>
            <a:ext cx="3840163" cy="269875"/>
          </a:xfrm>
          <a:prstGeom prst="ellipse">
            <a:avLst/>
          </a:prstGeom>
          <a:solidFill>
            <a:srgbClr val="FE3E14">
              <a:alpha val="3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2857500" y="3967163"/>
            <a:ext cx="134938" cy="134937"/>
          </a:xfrm>
          <a:prstGeom prst="ellipse">
            <a:avLst/>
          </a:prstGeom>
          <a:solidFill>
            <a:srgbClr val="8A412B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090863" y="4030663"/>
            <a:ext cx="134937" cy="134937"/>
          </a:xfrm>
          <a:prstGeom prst="ellipse">
            <a:avLst/>
          </a:prstGeom>
          <a:solidFill>
            <a:srgbClr val="8A412B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2889250" y="4138613"/>
            <a:ext cx="134938" cy="134937"/>
          </a:xfrm>
          <a:prstGeom prst="ellipse">
            <a:avLst/>
          </a:prstGeom>
          <a:solidFill>
            <a:srgbClr val="8A412B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357563" y="4113213"/>
            <a:ext cx="134937" cy="134937"/>
          </a:xfrm>
          <a:prstGeom prst="ellipse">
            <a:avLst/>
          </a:prstGeom>
          <a:solidFill>
            <a:srgbClr val="8A412B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2955925" y="3833813"/>
            <a:ext cx="134938" cy="134937"/>
          </a:xfrm>
          <a:prstGeom prst="ellipse">
            <a:avLst/>
          </a:prstGeom>
          <a:solidFill>
            <a:srgbClr val="8A412B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636838" y="3362325"/>
            <a:ext cx="1439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GB" altLang="en-US" sz="1200" b="1">
                <a:latin typeface="Lucida Sans" pitchFamily="34" charset="0"/>
              </a:rPr>
              <a:t>Aerosols cause scattering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481513" y="2757488"/>
            <a:ext cx="14398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GB" altLang="en-US" sz="1200" b="1" dirty="0">
                <a:solidFill>
                  <a:srgbClr val="C00000"/>
                </a:solidFill>
                <a:latin typeface="Lucida Sans" pitchFamily="34" charset="0"/>
              </a:rPr>
              <a:t>Path Radiance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921375" y="4211638"/>
            <a:ext cx="16652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GB" altLang="en-US" sz="1200" b="1">
                <a:latin typeface="Lucida Sans" pitchFamily="34" charset="0"/>
              </a:rPr>
              <a:t>Ground Radiance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 rot="-3146946">
            <a:off x="3363118" y="4453732"/>
            <a:ext cx="4259263" cy="323850"/>
          </a:xfrm>
          <a:prstGeom prst="ellipse">
            <a:avLst/>
          </a:prstGeom>
          <a:solidFill>
            <a:srgbClr val="FE3E14">
              <a:alpha val="3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 rot="-2805527">
            <a:off x="2623343" y="4469607"/>
            <a:ext cx="4652963" cy="323850"/>
          </a:xfrm>
          <a:prstGeom prst="ellipse">
            <a:avLst/>
          </a:prstGeom>
          <a:solidFill>
            <a:srgbClr val="FE3E14">
              <a:alpha val="3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090863" y="4733925"/>
            <a:ext cx="16652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GB" altLang="en-US" sz="1200" b="1">
                <a:latin typeface="Lucida Sans" pitchFamily="34" charset="0"/>
              </a:rPr>
              <a:t>Adjacent</a:t>
            </a:r>
            <a:br>
              <a:rPr lang="en-GB" altLang="en-US" sz="1200" b="1">
                <a:latin typeface="Lucida Sans" pitchFamily="34" charset="0"/>
              </a:rPr>
            </a:br>
            <a:r>
              <a:rPr lang="en-GB" altLang="en-US" sz="1200" b="1">
                <a:latin typeface="Lucida Sans" pitchFamily="34" charset="0"/>
              </a:rPr>
              <a:t>Radiance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921375" y="2079625"/>
            <a:ext cx="20256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GB" altLang="en-US" sz="1200" b="1" dirty="0">
                <a:solidFill>
                  <a:srgbClr val="C00000"/>
                </a:solidFill>
                <a:latin typeface="Lucida Sans" pitchFamily="34" charset="0"/>
              </a:rPr>
              <a:t>But, we measure the sum!</a:t>
            </a:r>
          </a:p>
        </p:txBody>
      </p:sp>
    </p:spTree>
    <p:extLst>
      <p:ext uri="{BB962C8B-B14F-4D97-AF65-F5344CB8AC3E}">
        <p14:creationId xmlns:p14="http://schemas.microsoft.com/office/powerpoint/2010/main" val="195311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  <p:bldP spid="13" grpId="0" animBg="1"/>
      <p:bldP spid="14" grpId="0" animBg="1"/>
      <p:bldP spid="15" grpId="0" animBg="1"/>
      <p:bldP spid="4" grpId="0"/>
      <p:bldP spid="16" grpId="0"/>
      <p:bldP spid="17" grpId="0"/>
      <p:bldP spid="18" grpId="0" animBg="1"/>
      <p:bldP spid="18" grpId="1" animBg="1"/>
      <p:bldP spid="19" grpId="0" animBg="1"/>
      <p:bldP spid="19" grpId="1" animBg="1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r">
              <a:spcAft>
                <a:spcPct val="0"/>
              </a:spcAft>
              <a:buFontTx/>
              <a:buNone/>
            </a:pPr>
            <a:fld id="{B1B481F1-8CA7-46A5-BC8B-67572F000F20}" type="slidenum">
              <a:rPr lang="en-GB" altLang="en-US" sz="1400"/>
              <a:pPr algn="r">
                <a:spcAft>
                  <a:spcPct val="0"/>
                </a:spcAft>
                <a:buFontTx/>
                <a:buNone/>
              </a:pPr>
              <a:t>6</a:t>
            </a:fld>
            <a:endParaRPr lang="en-GB" altLang="en-US" sz="1400"/>
          </a:p>
        </p:txBody>
      </p: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61950" y="1752600"/>
            <a:ext cx="80200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>
              <a:lnSpc>
                <a:spcPts val="2800"/>
              </a:lnSpc>
              <a:spcAft>
                <a:spcPct val="0"/>
              </a:spcAft>
              <a:buFont typeface="Times" pitchFamily="-84" charset="0"/>
              <a:buChar char="•"/>
            </a:pPr>
            <a:endParaRPr lang="en-US" altLang="en-US">
              <a:solidFill>
                <a:srgbClr val="2D3F49"/>
              </a:solidFill>
            </a:endParaRPr>
          </a:p>
        </p:txBody>
      </p:sp>
      <p:sp>
        <p:nvSpPr>
          <p:cNvPr id="14340" name="Rectangle 14"/>
          <p:cNvSpPr>
            <a:spLocks noGrp="1" noChangeArrowheads="1"/>
          </p:cNvSpPr>
          <p:nvPr>
            <p:ph type="title"/>
          </p:nvPr>
        </p:nvSpPr>
        <p:spPr>
          <a:xfrm>
            <a:off x="168206" y="415925"/>
            <a:ext cx="8229600" cy="957262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sz="3200" b="1" dirty="0" smtClean="0">
                <a:latin typeface="+mn-lt"/>
              </a:rPr>
              <a:t>Radiative Transfer</a:t>
            </a:r>
          </a:p>
        </p:txBody>
      </p:sp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338" y="1590675"/>
            <a:ext cx="7807325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2857500" y="3967163"/>
            <a:ext cx="134938" cy="134937"/>
          </a:xfrm>
          <a:prstGeom prst="ellipse">
            <a:avLst/>
          </a:prstGeom>
          <a:solidFill>
            <a:srgbClr val="8A412B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090863" y="4030663"/>
            <a:ext cx="134937" cy="134937"/>
          </a:xfrm>
          <a:prstGeom prst="ellipse">
            <a:avLst/>
          </a:prstGeom>
          <a:solidFill>
            <a:srgbClr val="8A412B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2889250" y="4138613"/>
            <a:ext cx="134938" cy="134937"/>
          </a:xfrm>
          <a:prstGeom prst="ellipse">
            <a:avLst/>
          </a:prstGeom>
          <a:solidFill>
            <a:srgbClr val="8A412B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357563" y="4113213"/>
            <a:ext cx="134937" cy="134937"/>
          </a:xfrm>
          <a:prstGeom prst="ellipse">
            <a:avLst/>
          </a:prstGeom>
          <a:solidFill>
            <a:srgbClr val="8A412B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2955925" y="3833813"/>
            <a:ext cx="134938" cy="134937"/>
          </a:xfrm>
          <a:prstGeom prst="ellipse">
            <a:avLst/>
          </a:prstGeom>
          <a:solidFill>
            <a:srgbClr val="8A412B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636838" y="3362325"/>
            <a:ext cx="1439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GB" altLang="en-US" sz="1200" b="1">
                <a:latin typeface="Lucida Sans" pitchFamily="34" charset="0"/>
              </a:rPr>
              <a:t>Aerosols cause scattering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481513" y="2757488"/>
            <a:ext cx="14398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GB" altLang="en-US" sz="1200" b="1" dirty="0">
                <a:solidFill>
                  <a:srgbClr val="C00000"/>
                </a:solidFill>
                <a:latin typeface="Lucida Sans" pitchFamily="34" charset="0"/>
              </a:rPr>
              <a:t>Path Radiance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921375" y="4211638"/>
            <a:ext cx="16652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GB" altLang="en-US" sz="1200" b="1">
                <a:latin typeface="Lucida Sans" pitchFamily="34" charset="0"/>
              </a:rPr>
              <a:t>Ground Radiance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090863" y="4733925"/>
            <a:ext cx="16652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GB" altLang="en-US" sz="1200" b="1">
                <a:latin typeface="Lucida Sans" pitchFamily="34" charset="0"/>
              </a:rPr>
              <a:t>Adjacent</a:t>
            </a:r>
            <a:br>
              <a:rPr lang="en-GB" altLang="en-US" sz="1200" b="1">
                <a:latin typeface="Lucida Sans" pitchFamily="34" charset="0"/>
              </a:rPr>
            </a:br>
            <a:r>
              <a:rPr lang="en-GB" altLang="en-US" sz="1200" b="1">
                <a:latin typeface="Lucida Sans" pitchFamily="34" charset="0"/>
              </a:rPr>
              <a:t>Radiance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921375" y="2079625"/>
            <a:ext cx="20256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GB" altLang="en-US" sz="1200" b="1" dirty="0">
                <a:solidFill>
                  <a:srgbClr val="C00000"/>
                </a:solidFill>
                <a:latin typeface="Lucida Sans" pitchFamily="34" charset="0"/>
              </a:rPr>
              <a:t>But, we measure the sum!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39727" y="4418013"/>
            <a:ext cx="4761717" cy="2255150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How do we separate these?</a:t>
            </a:r>
          </a:p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Polarisation, Multi-temporal, Multi-angle…</a:t>
            </a:r>
            <a:endParaRPr lang="en-GB" sz="2000" b="1" dirty="0" smtClean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9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>
              <a:latin typeface="+mn-lt"/>
              <a:ea typeface="ＭＳ Ｐゴシック" pitchFamily="16" charset="-128"/>
            </a:endParaRPr>
          </a:p>
        </p:txBody>
      </p:sp>
      <p:sp>
        <p:nvSpPr>
          <p:cNvPr id="19459" name="Text Box 7"/>
          <p:cNvSpPr txBox="1">
            <a:spLocks noChangeArrowheads="1"/>
          </p:cNvSpPr>
          <p:nvPr/>
        </p:nvSpPr>
        <p:spPr bwMode="auto">
          <a:xfrm>
            <a:off x="361950" y="1752600"/>
            <a:ext cx="80200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>
              <a:lnSpc>
                <a:spcPts val="2800"/>
              </a:lnSpc>
              <a:spcAft>
                <a:spcPct val="0"/>
              </a:spcAft>
              <a:buFont typeface="Times" pitchFamily="-84" charset="0"/>
              <a:buChar char="•"/>
            </a:pPr>
            <a:endParaRPr lang="en-US" altLang="en-US">
              <a:solidFill>
                <a:srgbClr val="2D3F49"/>
              </a:solidFill>
            </a:endParaRPr>
          </a:p>
        </p:txBody>
      </p:sp>
      <p:sp>
        <p:nvSpPr>
          <p:cNvPr id="19460" name="Title 6"/>
          <p:cNvSpPr>
            <a:spLocks noGrp="1"/>
          </p:cNvSpPr>
          <p:nvPr>
            <p:ph type="title"/>
          </p:nvPr>
        </p:nvSpPr>
        <p:spPr>
          <a:xfrm>
            <a:off x="119265" y="35415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600" b="1" dirty="0">
                <a:latin typeface="+mn-lt"/>
              </a:rPr>
              <a:t>Haze Optimized Transform (</a:t>
            </a:r>
            <a:r>
              <a:rPr lang="en-US" altLang="en-US" sz="3200" b="1" dirty="0">
                <a:latin typeface="+mn-lt"/>
              </a:rPr>
              <a:t>HOT)</a:t>
            </a:r>
          </a:p>
        </p:txBody>
      </p:sp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1950" y="1644650"/>
            <a:ext cx="5786438" cy="473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06713" y="6067425"/>
            <a:ext cx="944562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sz="1400" b="1" dirty="0">
                <a:solidFill>
                  <a:schemeClr val="tx2"/>
                </a:solidFill>
                <a:latin typeface="Lucida Sans" pitchFamily="16" charset="0"/>
                <a:ea typeface="ＭＳ Ｐゴシック" pitchFamily="16" charset="-128"/>
              </a:rPr>
              <a:t>Blue</a:t>
            </a:r>
            <a:endParaRPr lang="en-GB" sz="1500" b="1" dirty="0">
              <a:solidFill>
                <a:schemeClr val="tx2"/>
              </a:solidFill>
              <a:latin typeface="Lucida Sans" pitchFamily="16" charset="0"/>
              <a:ea typeface="ＭＳ Ｐゴシック" pitchFamily="16" charset="-128"/>
            </a:endParaRPr>
          </a:p>
        </p:txBody>
      </p:sp>
      <p:sp>
        <p:nvSpPr>
          <p:cNvPr id="19463" name="TextBox 9"/>
          <p:cNvSpPr txBox="1">
            <a:spLocks noChangeArrowheads="1"/>
          </p:cNvSpPr>
          <p:nvPr/>
        </p:nvSpPr>
        <p:spPr bwMode="auto">
          <a:xfrm rot="-5400000">
            <a:off x="107156" y="3858419"/>
            <a:ext cx="944563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GB" altLang="en-US" sz="1400" b="1">
                <a:solidFill>
                  <a:srgbClr val="FF0000"/>
                </a:solidFill>
                <a:latin typeface="Lucida Sans" pitchFamily="34" charset="0"/>
              </a:rPr>
              <a:t>Red</a:t>
            </a:r>
            <a:endParaRPr lang="en-GB" altLang="en-US" sz="1500" b="1">
              <a:solidFill>
                <a:srgbClr val="FF0000"/>
              </a:solidFill>
              <a:latin typeface="Lucida Sans" pitchFamily="34" charset="0"/>
            </a:endParaRPr>
          </a:p>
        </p:txBody>
      </p:sp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2006600" y="4914900"/>
            <a:ext cx="179388" cy="179388"/>
          </a:xfrm>
          <a:prstGeom prst="ellipse">
            <a:avLst/>
          </a:prstGeom>
          <a:solidFill>
            <a:srgbClr val="F00F2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bIns="0" anchor="ctr"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en-US" sz="1200">
              <a:latin typeface="Lucida Sans" pitchFamily="34" charset="0"/>
            </a:endParaRPr>
          </a:p>
        </p:txBody>
      </p:sp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2727325" y="4419600"/>
            <a:ext cx="223838" cy="269875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>
            <a:off x="3806825" y="3519488"/>
            <a:ext cx="609600" cy="641350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281738" y="4743450"/>
            <a:ext cx="26558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en-GB" sz="4000" b="1" dirty="0" smtClean="0"/>
              <a:t>Haze </a:t>
            </a:r>
            <a:r>
              <a:rPr lang="en-GB" sz="4000" b="1" kern="0" dirty="0" smtClean="0"/>
              <a:t>=</a:t>
            </a:r>
          </a:p>
          <a:p>
            <a:pPr>
              <a:defRPr/>
            </a:pPr>
            <a:r>
              <a:rPr lang="en-GB" sz="4000" b="1" dirty="0" smtClean="0"/>
              <a:t>Aerosols</a:t>
            </a:r>
          </a:p>
        </p:txBody>
      </p:sp>
      <p:sp>
        <p:nvSpPr>
          <p:cNvPr id="19469" name="TextBox 2"/>
          <p:cNvSpPr txBox="1">
            <a:spLocks noChangeArrowheads="1"/>
          </p:cNvSpPr>
          <p:nvPr/>
        </p:nvSpPr>
        <p:spPr bwMode="auto">
          <a:xfrm>
            <a:off x="296863" y="6399213"/>
            <a:ext cx="22955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en-US" altLang="en-US" sz="1200">
                <a:latin typeface="Lucida Sans" pitchFamily="34" charset="0"/>
              </a:rPr>
              <a:t>Zhang et al. (2002)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148388" y="1752600"/>
            <a:ext cx="265588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n-GB" sz="4000" b="1" dirty="0" smtClean="0"/>
              <a:t>Distance ∝</a:t>
            </a:r>
          </a:p>
          <a:p>
            <a:pPr algn="ctr">
              <a:defRPr/>
            </a:pPr>
            <a:r>
              <a:rPr lang="en-GB" sz="4000" b="1" dirty="0" smtClean="0"/>
              <a:t>Haze</a:t>
            </a:r>
          </a:p>
        </p:txBody>
      </p:sp>
    </p:spTree>
    <p:extLst>
      <p:ext uri="{BB962C8B-B14F-4D97-AF65-F5344CB8AC3E}">
        <p14:creationId xmlns:p14="http://schemas.microsoft.com/office/powerpoint/2010/main" val="183585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3.7037E-7 L 0.25121 -0.12454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34278"/>
            <a:ext cx="8229600" cy="542207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altLang="en-US" sz="6600" b="1" dirty="0"/>
              <a:t>HOTBAR</a:t>
            </a:r>
          </a:p>
          <a:p>
            <a:pPr marL="0" indent="0" algn="ctr">
              <a:buNone/>
            </a:pPr>
            <a:r>
              <a:rPr lang="en-GB" altLang="en-US" dirty="0"/>
              <a:t>Haze Optimised </a:t>
            </a:r>
            <a:r>
              <a:rPr lang="en-GB" altLang="en-US" dirty="0" smtClean="0"/>
              <a:t>Transform </a:t>
            </a:r>
            <a:r>
              <a:rPr lang="en-GB" altLang="en-US" dirty="0"/>
              <a:t>based Aerosol </a:t>
            </a:r>
            <a:r>
              <a:rPr lang="en-GB" altLang="en-US" dirty="0" smtClean="0"/>
              <a:t>Retrieval</a:t>
            </a:r>
            <a:endParaRPr lang="en-GB" altLang="en-US" dirty="0">
              <a:solidFill>
                <a:srgbClr val="191F22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GB" altLang="en-US" dirty="0" smtClean="0">
              <a:solidFill>
                <a:srgbClr val="191F22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altLang="en-US" i="1" dirty="0" smtClean="0">
                <a:solidFill>
                  <a:srgbClr val="191F22"/>
                </a:solidFill>
              </a:rPr>
              <a:t>Input</a:t>
            </a:r>
            <a:r>
              <a:rPr lang="en-GB" altLang="en-US" b="1" i="1" dirty="0" smtClean="0">
                <a:solidFill>
                  <a:srgbClr val="191F22"/>
                </a:solidFill>
              </a:rPr>
              <a:t>: </a:t>
            </a:r>
            <a:r>
              <a:rPr lang="en-GB" altLang="en-US" i="1" dirty="0" smtClean="0">
                <a:solidFill>
                  <a:srgbClr val="191F22"/>
                </a:solidFill>
              </a:rPr>
              <a:t>Landsat image</a:t>
            </a:r>
          </a:p>
          <a:p>
            <a:pPr marL="514350" indent="-514350">
              <a:buFont typeface="+mj-lt"/>
              <a:buAutoNum type="arabicPeriod"/>
            </a:pPr>
            <a:r>
              <a:rPr lang="en-GB" altLang="en-US" dirty="0" smtClean="0">
                <a:solidFill>
                  <a:srgbClr val="191F22"/>
                </a:solidFill>
              </a:rPr>
              <a:t>Estimate </a:t>
            </a:r>
            <a:r>
              <a:rPr lang="en-GB" altLang="en-US" dirty="0" smtClean="0">
                <a:solidFill>
                  <a:srgbClr val="191F22"/>
                </a:solidFill>
              </a:rPr>
              <a:t>the </a:t>
            </a:r>
            <a:r>
              <a:rPr lang="en-GB" altLang="en-US" i="1" dirty="0" smtClean="0">
                <a:solidFill>
                  <a:srgbClr val="191F22"/>
                </a:solidFill>
              </a:rPr>
              <a:t>Clear Line</a:t>
            </a:r>
          </a:p>
          <a:p>
            <a:pPr marL="514350" indent="-514350">
              <a:buFont typeface="+mj-lt"/>
              <a:buAutoNum type="arabicPeriod"/>
            </a:pPr>
            <a:r>
              <a:rPr lang="en-GB" altLang="en-US" dirty="0" smtClean="0">
                <a:solidFill>
                  <a:srgbClr val="191F22"/>
                </a:solidFill>
              </a:rPr>
              <a:t>Correct for land-cover effects</a:t>
            </a:r>
          </a:p>
          <a:p>
            <a:pPr marL="514350" indent="-514350">
              <a:buFont typeface="+mj-lt"/>
              <a:buAutoNum type="arabicPeriod"/>
            </a:pPr>
            <a:r>
              <a:rPr lang="en-GB" altLang="en-US" dirty="0" smtClean="0"/>
              <a:t>Link HOT values to </a:t>
            </a:r>
            <a:r>
              <a:rPr lang="en-GB" altLang="en-US" dirty="0" smtClean="0"/>
              <a:t>AOT</a:t>
            </a:r>
          </a:p>
          <a:p>
            <a:pPr marL="514350" indent="-514350">
              <a:buFont typeface="+mj-lt"/>
              <a:buAutoNum type="arabicPeriod"/>
            </a:pPr>
            <a:r>
              <a:rPr lang="en-GB" altLang="en-US" dirty="0" smtClean="0"/>
              <a:t>Estimate PM</a:t>
            </a:r>
            <a:r>
              <a:rPr lang="en-GB" altLang="en-US" baseline="-25000" dirty="0" smtClean="0"/>
              <a:t>2.5</a:t>
            </a:r>
            <a:r>
              <a:rPr lang="en-GB" altLang="en-US" dirty="0" smtClean="0"/>
              <a:t> concentrations</a:t>
            </a:r>
            <a:endParaRPr lang="en-GB" alt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GB" altLang="en-US" i="1" dirty="0" smtClean="0"/>
              <a:t>Output: PM</a:t>
            </a:r>
            <a:r>
              <a:rPr lang="en-GB" altLang="en-US" i="1" baseline="-25000" dirty="0" smtClean="0"/>
              <a:t>2.5</a:t>
            </a:r>
            <a:r>
              <a:rPr lang="en-GB" altLang="en-US" i="1" dirty="0" smtClean="0"/>
              <a:t> image</a:t>
            </a:r>
            <a:endParaRPr lang="en-GB" altLang="en-US" i="1" dirty="0" smtClean="0"/>
          </a:p>
          <a:p>
            <a:pPr marL="0" indent="0">
              <a:buNone/>
            </a:pPr>
            <a:endParaRPr lang="en-GB" altLang="en-US" sz="800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r">
              <a:spcAft>
                <a:spcPct val="0"/>
              </a:spcAft>
              <a:buFontTx/>
              <a:buNone/>
            </a:pPr>
            <a:fld id="{126E1F27-3D28-4851-8656-2D590CD0275C}" type="slidenum">
              <a:rPr lang="en-GB" altLang="en-US" sz="1400"/>
              <a:pPr algn="r">
                <a:spcAft>
                  <a:spcPct val="0"/>
                </a:spcAft>
                <a:buFontTx/>
                <a:buNone/>
              </a:pPr>
              <a:t>8</a:t>
            </a:fld>
            <a:endParaRPr lang="en-GB" altLang="en-US" sz="1400"/>
          </a:p>
        </p:txBody>
      </p:sp>
    </p:spTree>
    <p:extLst>
      <p:ext uri="{BB962C8B-B14F-4D97-AF65-F5344CB8AC3E}">
        <p14:creationId xmlns:p14="http://schemas.microsoft.com/office/powerpoint/2010/main" val="43376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39390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altLang="en-US" sz="3600" b="1" dirty="0">
                <a:latin typeface="+mn-lt"/>
              </a:rPr>
              <a:t>HOT to </a:t>
            </a:r>
            <a:r>
              <a:rPr lang="en-GB" altLang="en-US" sz="3600" b="1" dirty="0" smtClean="0">
                <a:latin typeface="+mn-lt"/>
              </a:rPr>
              <a:t>PM</a:t>
            </a:r>
            <a:r>
              <a:rPr lang="en-GB" altLang="en-US" sz="3600" b="1" baseline="-25000" dirty="0" smtClean="0">
                <a:latin typeface="+mn-lt"/>
              </a:rPr>
              <a:t>2.5</a:t>
            </a:r>
            <a:endParaRPr lang="en-GB" altLang="en-US" sz="3600" b="1" dirty="0">
              <a:latin typeface="+mn-lt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229601" cy="475615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altLang="en-US" dirty="0" smtClean="0">
                <a:solidFill>
                  <a:srgbClr val="191F22"/>
                </a:solidFill>
              </a:rPr>
              <a:t>Start with a Landsat image</a:t>
            </a:r>
          </a:p>
          <a:p>
            <a:pPr marL="514350" indent="-514350">
              <a:buFont typeface="+mj-lt"/>
              <a:buAutoNum type="arabicPeriod"/>
            </a:pPr>
            <a:r>
              <a:rPr lang="en-GB" altLang="en-US" dirty="0" smtClean="0">
                <a:solidFill>
                  <a:srgbClr val="191F22"/>
                </a:solidFill>
              </a:rPr>
              <a:t>Estimate </a:t>
            </a:r>
            <a:r>
              <a:rPr lang="en-GB" altLang="en-US" dirty="0" smtClean="0">
                <a:solidFill>
                  <a:srgbClr val="191F22"/>
                </a:solidFill>
              </a:rPr>
              <a:t>the </a:t>
            </a:r>
            <a:r>
              <a:rPr lang="en-GB" altLang="en-US" i="1" dirty="0" smtClean="0">
                <a:solidFill>
                  <a:srgbClr val="191F22"/>
                </a:solidFill>
              </a:rPr>
              <a:t>Clear Line</a:t>
            </a:r>
          </a:p>
          <a:p>
            <a:pPr marL="514350" indent="-514350">
              <a:buFont typeface="+mj-lt"/>
              <a:buAutoNum type="arabicPeriod"/>
            </a:pPr>
            <a:r>
              <a:rPr lang="en-GB" altLang="en-US" dirty="0" smtClean="0">
                <a:solidFill>
                  <a:srgbClr val="191F22"/>
                </a:solidFill>
              </a:rPr>
              <a:t>Correct for land-cover effects</a:t>
            </a:r>
          </a:p>
          <a:p>
            <a:pPr marL="514350" indent="-514350">
              <a:buFont typeface="+mj-lt"/>
              <a:buAutoNum type="arabicPeriod"/>
            </a:pPr>
            <a:r>
              <a:rPr lang="en-GB" altLang="en-US" dirty="0" smtClean="0"/>
              <a:t>Link HOT values to </a:t>
            </a:r>
            <a:r>
              <a:rPr lang="en-GB" altLang="en-US" dirty="0" smtClean="0"/>
              <a:t>AOT</a:t>
            </a:r>
          </a:p>
          <a:p>
            <a:pPr marL="514350" indent="-514350">
              <a:buFont typeface="+mj-lt"/>
              <a:buAutoNum type="arabicPeriod"/>
            </a:pPr>
            <a:r>
              <a:rPr lang="en-GB" altLang="en-US" dirty="0" smtClean="0"/>
              <a:t>Estimate PM</a:t>
            </a:r>
            <a:r>
              <a:rPr lang="en-GB" altLang="en-US" baseline="-25000" dirty="0" smtClean="0"/>
              <a:t>2.5</a:t>
            </a:r>
            <a:r>
              <a:rPr lang="en-GB" altLang="en-US" dirty="0" smtClean="0"/>
              <a:t> concentrations</a:t>
            </a:r>
            <a:endParaRPr lang="en-GB" altLang="en-US" dirty="0" smtClean="0"/>
          </a:p>
          <a:p>
            <a:pPr marL="0" indent="0">
              <a:buNone/>
            </a:pPr>
            <a:endParaRPr lang="en-GB" altLang="en-US" sz="800" dirty="0"/>
          </a:p>
          <a:p>
            <a:pPr marL="0" indent="0" algn="ctr">
              <a:buNone/>
            </a:pPr>
            <a:r>
              <a:rPr lang="en-GB" altLang="en-US" sz="6000" b="1" dirty="0" smtClean="0"/>
              <a:t>HOTBAR</a:t>
            </a:r>
          </a:p>
          <a:p>
            <a:pPr marL="0" indent="0" algn="ctr">
              <a:buNone/>
            </a:pPr>
            <a:r>
              <a:rPr lang="en-GB" altLang="en-US" sz="3000" dirty="0" smtClean="0"/>
              <a:t>Haze Optimised Transform based Aerosol Retrieval</a:t>
            </a:r>
            <a:endParaRPr lang="en-GB" altLang="en-US" sz="2600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algn="r">
              <a:spcAft>
                <a:spcPct val="0"/>
              </a:spcAft>
              <a:buFontTx/>
              <a:buNone/>
            </a:pPr>
            <a:fld id="{126E1F27-3D28-4851-8656-2D590CD0275C}" type="slidenum">
              <a:rPr lang="en-GB" altLang="en-US" sz="1400"/>
              <a:pPr algn="r">
                <a:spcAft>
                  <a:spcPct val="0"/>
                </a:spcAft>
                <a:buFontTx/>
                <a:buNone/>
              </a:pPr>
              <a:t>9</a:t>
            </a:fld>
            <a:endParaRPr lang="en-GB" altLang="en-US" sz="1400"/>
          </a:p>
        </p:txBody>
      </p:sp>
    </p:spTree>
    <p:extLst>
      <p:ext uri="{BB962C8B-B14F-4D97-AF65-F5344CB8AC3E}">
        <p14:creationId xmlns:p14="http://schemas.microsoft.com/office/powerpoint/2010/main" val="28361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18309</TotalTime>
  <Words>533</Words>
  <Application>Microsoft Macintosh PowerPoint</Application>
  <PresentationFormat>On-screen Show (4:3)</PresentationFormat>
  <Paragraphs>141</Paragraphs>
  <Slides>28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Calibri</vt:lpstr>
      <vt:lpstr>Constantia</vt:lpstr>
      <vt:lpstr>Georgia</vt:lpstr>
      <vt:lpstr>Gill Sans MT</vt:lpstr>
      <vt:lpstr>Lucida Sans</vt:lpstr>
      <vt:lpstr>MS PGothic</vt:lpstr>
      <vt:lpstr>ＭＳ Ｐゴシック</vt:lpstr>
      <vt:lpstr>Optima</vt:lpstr>
      <vt:lpstr>Times</vt:lpstr>
      <vt:lpstr>ヒラギノ角ゴ Pro W3</vt:lpstr>
      <vt:lpstr>Arial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Radiative Transfer</vt:lpstr>
      <vt:lpstr>Radiative Transfer</vt:lpstr>
      <vt:lpstr>Haze Optimized Transform (HOT)</vt:lpstr>
      <vt:lpstr>PowerPoint Presentation</vt:lpstr>
      <vt:lpstr>HOT to PM2.5</vt:lpstr>
      <vt:lpstr>Estimating the Clear Line</vt:lpstr>
      <vt:lpstr>PowerPoint Presentation</vt:lpstr>
      <vt:lpstr>Monte Carlo Regression</vt:lpstr>
      <vt:lpstr>Correcting for Land Cover effects</vt:lpstr>
      <vt:lpstr>Correcting for Land Cover effects</vt:lpstr>
      <vt:lpstr>PowerPoint Presentation</vt:lpstr>
      <vt:lpstr>Link HOT to Aerosol Optical Thickness</vt:lpstr>
      <vt:lpstr>Link HOT to Aerosol Optical Thickness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Stockholm School of Economics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 Wetter</dc:creator>
  <cp:lastModifiedBy>Microsoft Office User</cp:lastModifiedBy>
  <cp:revision>434</cp:revision>
  <cp:lastPrinted>2015-08-20T13:36:18Z</cp:lastPrinted>
  <dcterms:created xsi:type="dcterms:W3CDTF">2014-05-18T13:49:12Z</dcterms:created>
  <dcterms:modified xsi:type="dcterms:W3CDTF">2016-04-16T20:49:10Z</dcterms:modified>
</cp:coreProperties>
</file>