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05" r:id="rId2"/>
    <p:sldId id="481" r:id="rId3"/>
    <p:sldId id="433" r:id="rId4"/>
    <p:sldId id="465" r:id="rId5"/>
    <p:sldId id="498" r:id="rId6"/>
    <p:sldId id="467" r:id="rId7"/>
    <p:sldId id="468" r:id="rId8"/>
    <p:sldId id="469" r:id="rId9"/>
    <p:sldId id="470" r:id="rId10"/>
    <p:sldId id="471" r:id="rId11"/>
    <p:sldId id="472" r:id="rId12"/>
    <p:sldId id="474" r:id="rId13"/>
    <p:sldId id="489" r:id="rId14"/>
    <p:sldId id="490" r:id="rId15"/>
    <p:sldId id="491" r:id="rId16"/>
    <p:sldId id="492" r:id="rId17"/>
    <p:sldId id="493" r:id="rId18"/>
    <p:sldId id="494" r:id="rId19"/>
    <p:sldId id="488" r:id="rId20"/>
    <p:sldId id="497" r:id="rId21"/>
    <p:sldId id="458" r:id="rId22"/>
    <p:sldId id="461" r:id="rId23"/>
    <p:sldId id="462" r:id="rId24"/>
    <p:sldId id="451" r:id="rId25"/>
    <p:sldId id="495" r:id="rId26"/>
    <p:sldId id="496" r:id="rId27"/>
    <p:sldId id="438" r:id="rId28"/>
    <p:sldId id="437" r:id="rId29"/>
    <p:sldId id="444" r:id="rId30"/>
    <p:sldId id="463" r:id="rId31"/>
    <p:sldId id="46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DEDE"/>
    <a:srgbClr val="C00000"/>
    <a:srgbClr val="E6B9B8"/>
    <a:srgbClr val="4F6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17"/>
    <p:restoredTop sz="94902" autoAdjust="0"/>
  </p:normalViewPr>
  <p:slideViewPr>
    <p:cSldViewPr snapToGrid="0" snapToObjects="1">
      <p:cViewPr>
        <p:scale>
          <a:sx n="65" d="100"/>
          <a:sy n="65" d="100"/>
        </p:scale>
        <p:origin x="90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5561F-1B0A-794D-BF9C-C01629460629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65556-FBFB-674D-8F5A-6E54B8C95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15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608CF-F5AF-0F46-A475-C54FCDE7BD01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51CC-25C5-D047-B02D-13D87EE39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2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E371-AF36-4C07-B1CC-15965D4868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6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E371-AF36-4C07-B1CC-15965D48680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18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4671D8BC-16CC-424C-8A91-06A44A0318CD}" type="slidenum">
              <a:rPr lang="en-GB" altLang="en-US">
                <a:latin typeface="Arial" pitchFamily="34" charset="0"/>
              </a:rPr>
              <a:pPr/>
              <a:t>4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1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4671D8BC-16CC-424C-8A91-06A44A0318CD}" type="slidenum">
              <a:rPr lang="en-GB" altLang="en-US">
                <a:latin typeface="Arial" pitchFamily="34" charset="0"/>
              </a:rPr>
              <a:pPr/>
              <a:t>5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9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70E364F0-1086-48F1-9713-4D6E4346AFFE}" type="slidenum">
              <a:rPr lang="en-GB" altLang="en-US">
                <a:latin typeface="Arial" pitchFamily="34" charset="0"/>
              </a:rPr>
              <a:pPr/>
              <a:t>6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AEC507C2-9E07-41C1-BD0A-B984405773D2}" type="slidenum">
              <a:rPr lang="en-GB" altLang="en-US">
                <a:latin typeface="Arial" pitchFamily="34" charset="0"/>
              </a:rPr>
              <a:pPr/>
              <a:t>9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8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4671D8BC-16CC-424C-8A91-06A44A0318CD}" type="slidenum">
              <a:rPr lang="en-GB" altLang="en-US">
                <a:latin typeface="Arial" pitchFamily="34" charset="0"/>
              </a:rPr>
              <a:pPr/>
              <a:t>20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4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21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9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22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04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23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8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1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3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1" y="83730"/>
            <a:ext cx="2358887" cy="5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6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1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wminder_logotype_cmyk.eps"/>
          <p:cNvPicPr>
            <a:picLocks noChangeAspect="1"/>
          </p:cNvPicPr>
          <p:nvPr userDrawn="1"/>
        </p:nvPicPr>
        <p:blipFill>
          <a:blip r:embed="rId13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54" y="122397"/>
            <a:ext cx="2062054" cy="33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536" y="107774"/>
            <a:ext cx="1612527" cy="359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1" y="83730"/>
            <a:ext cx="2358887" cy="5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mailto:r.t.wilson@soton.ac.uk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hyperlink" Target="http://rtwilson.com/academic/Wilson_2012_Py6S_Paper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843247" cy="7383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0487-F68E-4B2D-A7AA-68ED36EEE579}" type="slidenum">
              <a:rPr lang="en-GB" smtClean="0"/>
              <a:t>1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99714" y="161364"/>
            <a:ext cx="8144573" cy="3615505"/>
            <a:chOff x="380861" y="161365"/>
            <a:chExt cx="8144573" cy="2716306"/>
          </a:xfrm>
        </p:grpSpPr>
        <p:sp>
          <p:nvSpPr>
            <p:cNvPr id="3" name="Rounded Rectangle 2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120" y="350993"/>
              <a:ext cx="8074314" cy="164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1200"/>
                </a:spcAft>
              </a:pPr>
              <a:r>
                <a:rPr lang="en-GB" sz="2800" b="1" dirty="0" smtClean="0">
                  <a:latin typeface="Optima"/>
                  <a:cs typeface="Optima"/>
                </a:rPr>
                <a:t>A novel method to retrieve AOT from high-resolution optical satellite images using an extended version of the Haze Optimized Transform</a:t>
              </a:r>
            </a:p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2000" dirty="0" smtClean="0">
                  <a:latin typeface="Optima"/>
                  <a:cs typeface="Optima"/>
                </a:rPr>
                <a:t>Robin Wilson, Edward Milton &amp; Joanna </a:t>
              </a:r>
              <a:r>
                <a:rPr lang="en-GB" sz="2000" dirty="0" err="1" smtClean="0">
                  <a:latin typeface="Optima"/>
                  <a:cs typeface="Optima"/>
                </a:rPr>
                <a:t>Nield</a:t>
              </a:r>
              <a:endParaRPr lang="en-GB" sz="2000" dirty="0" smtClean="0">
                <a:latin typeface="Optima"/>
                <a:cs typeface="Optima"/>
              </a:endParaRPr>
            </a:p>
            <a:p>
              <a:pPr algn="ctr">
                <a:lnSpc>
                  <a:spcPct val="80000"/>
                </a:lnSpc>
              </a:pPr>
              <a:r>
                <a:rPr lang="en-GB" sz="2000" dirty="0" smtClean="0">
                  <a:latin typeface="Optima"/>
                  <a:cs typeface="Optima"/>
                  <a:hlinkClick r:id="rId4"/>
                </a:rPr>
                <a:t>r.t.wilson@soton.ac.uk</a:t>
              </a:r>
              <a:r>
                <a:rPr lang="en-GB" sz="2000" dirty="0" smtClean="0">
                  <a:latin typeface="Optima"/>
                  <a:cs typeface="Optima"/>
                </a:rPr>
                <a:t>	@</a:t>
              </a:r>
              <a:r>
                <a:rPr lang="en-GB" sz="2000" dirty="0" err="1" smtClean="0">
                  <a:latin typeface="Optima"/>
                  <a:cs typeface="Optima"/>
                </a:rPr>
                <a:t>sciremotesense</a:t>
              </a:r>
              <a:endParaRPr lang="en-GB" sz="2000" dirty="0">
                <a:latin typeface="Optima"/>
                <a:cs typeface="Optima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09" y="2853436"/>
            <a:ext cx="2305070" cy="514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10" y="2925198"/>
            <a:ext cx="2126293" cy="370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6" y="2869536"/>
            <a:ext cx="2647812" cy="5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Monte Carlo Regression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Clear Line depends on land cover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So, get land cover proportions</a:t>
            </a:r>
            <a:br>
              <a:rPr lang="en-GB" altLang="en-US" dirty="0" smtClean="0"/>
            </a:br>
            <a:r>
              <a:rPr lang="en-GB" altLang="en-US" dirty="0" smtClean="0"/>
              <a:t>(from </a:t>
            </a:r>
            <a:r>
              <a:rPr lang="en-GB" altLang="en-US" dirty="0" err="1" smtClean="0"/>
              <a:t>GlobCover</a:t>
            </a:r>
            <a:r>
              <a:rPr lang="en-GB" altLang="en-US" dirty="0" smtClean="0"/>
              <a:t>)</a:t>
            </a:r>
          </a:p>
          <a:p>
            <a:endParaRPr lang="en-GB" altLang="en-US" dirty="0"/>
          </a:p>
          <a:p>
            <a:r>
              <a:rPr lang="en-GB" altLang="en-US" dirty="0" smtClean="0"/>
              <a:t>Estimate Clear Line from the </a:t>
            </a:r>
            <a:r>
              <a:rPr lang="en-GB" altLang="en-US" dirty="0" err="1" smtClean="0"/>
              <a:t>LandsatAERONET</a:t>
            </a:r>
            <a:r>
              <a:rPr lang="en-GB" altLang="en-US" dirty="0" smtClean="0"/>
              <a:t> dataset with a </a:t>
            </a:r>
            <a:r>
              <a:rPr lang="en-GB" altLang="en-US" b="1" dirty="0" smtClean="0"/>
              <a:t>Monte Carlo Regression </a:t>
            </a:r>
            <a:r>
              <a:rPr lang="en-GB" altLang="en-US" dirty="0" smtClean="0"/>
              <a:t>process</a:t>
            </a:r>
          </a:p>
          <a:p>
            <a:endParaRPr lang="en-GB" alt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F1E8ADED-009B-458F-A0BA-66E0B91B1766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10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494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Correcting for Land Cover effects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7EA2F397-E956-487E-BF98-68794BB3FEAF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11</a:t>
            </a:fld>
            <a:endParaRPr lang="en-GB" altLang="en-US" sz="140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1719263"/>
            <a:ext cx="5786438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518025" y="3532188"/>
            <a:ext cx="327025" cy="327025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860800" y="4310063"/>
            <a:ext cx="328613" cy="328612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57450" y="5514975"/>
            <a:ext cx="327025" cy="328613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532313" y="3829050"/>
            <a:ext cx="327025" cy="328613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Correcting for Land Cover effects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smtClean="0"/>
              <a:t>The HOT is </a:t>
            </a:r>
            <a:r>
              <a:rPr lang="en-GB" altLang="en-US" b="1" dirty="0" smtClean="0"/>
              <a:t>not</a:t>
            </a:r>
            <a:r>
              <a:rPr lang="en-GB" altLang="en-US" dirty="0" smtClean="0"/>
              <a:t> Land Cover invariant</a:t>
            </a:r>
          </a:p>
          <a:p>
            <a:r>
              <a:rPr lang="en-GB" altLang="en-US" dirty="0" smtClean="0"/>
              <a:t>We need to correct for this – how?</a:t>
            </a:r>
          </a:p>
          <a:p>
            <a:pPr lvl="1"/>
            <a:r>
              <a:rPr lang="en-GB" altLang="en-US" dirty="0" smtClean="0"/>
              <a:t>Aerosols mix in the atmosphere</a:t>
            </a:r>
          </a:p>
          <a:p>
            <a:pPr marL="457200" lvl="1" indent="0">
              <a:buNone/>
            </a:pPr>
            <a:r>
              <a:rPr lang="en-GB" altLang="en-US" b="1" dirty="0"/>
              <a:t>	</a:t>
            </a:r>
            <a:r>
              <a:rPr lang="en-GB" altLang="en-US" b="1" dirty="0" smtClean="0"/>
              <a:t>		→</a:t>
            </a:r>
            <a:r>
              <a:rPr lang="en-GB" altLang="en-US" dirty="0" smtClean="0"/>
              <a:t> no sharp boundaries</a:t>
            </a:r>
          </a:p>
          <a:p>
            <a:pPr lvl="1"/>
            <a:r>
              <a:rPr lang="en-GB" altLang="en-US" dirty="0" smtClean="0"/>
              <a:t>Land covers often have sharp boundaries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Look for sharp boundaries, correct the pixel values inside these </a:t>
            </a:r>
            <a:r>
              <a:rPr lang="ja-JP" altLang="en-GB" dirty="0" smtClean="0"/>
              <a:t>‘</a:t>
            </a:r>
            <a:r>
              <a:rPr lang="en-GB" altLang="ja-JP" dirty="0" smtClean="0"/>
              <a:t>objects</a:t>
            </a:r>
            <a:r>
              <a:rPr lang="ja-JP" altLang="en-GB" dirty="0" smtClean="0"/>
              <a:t>’</a:t>
            </a:r>
            <a:endParaRPr lang="en-GB" altLang="ja-JP" dirty="0"/>
          </a:p>
          <a:p>
            <a:pPr marL="0" indent="0">
              <a:buNone/>
            </a:pPr>
            <a:r>
              <a:rPr lang="en-GB" altLang="ja-JP" b="1" dirty="0" smtClean="0"/>
              <a:t>				→ Object-based Image Analysis</a:t>
            </a:r>
            <a:endParaRPr lang="en-GB" altLang="ja-JP" dirty="0" smtClean="0"/>
          </a:p>
          <a:p>
            <a:pPr lvl="1"/>
            <a:endParaRPr lang="en-GB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4A5D76C0-0C8E-482E-A7A3-88FDB22EF02A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12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14953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:\Dropbox\Dropbox\_PhD\_FinalThesis\Graphics\LEDAPS_Example_SotonUrban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32" y="606267"/>
            <a:ext cx="5646737" cy="54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48632" y="6008507"/>
            <a:ext cx="5646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3200" b="1" dirty="0" smtClean="0">
                <a:latin typeface="Lucida Sans" pitchFamily="34" charset="0"/>
              </a:rPr>
              <a:t>Original</a:t>
            </a:r>
            <a:endParaRPr lang="en-GB" altLang="en-US" sz="3200" b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48632" y="6008507"/>
            <a:ext cx="5646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3200" b="1" dirty="0" smtClean="0">
                <a:latin typeface="Lucida Sans" pitchFamily="34" charset="0"/>
              </a:rPr>
              <a:t>Corrected</a:t>
            </a:r>
            <a:endParaRPr lang="en-GB" altLang="en-US" sz="3200" b="1" dirty="0">
              <a:latin typeface="Lucida Sans" pitchFamily="34" charset="0"/>
            </a:endParaRPr>
          </a:p>
        </p:txBody>
      </p:sp>
      <p:pic>
        <p:nvPicPr>
          <p:cNvPr id="6" name="Picture 12" descr="D:\Dropbox\Dropbox\_PhD\_FinalThesis\Graphics\LEDAPS_Example_SotonUrban_CorrSmooth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32" y="606267"/>
            <a:ext cx="5646737" cy="54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23058"/>
            <a:ext cx="8820150" cy="649288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+mn-lt"/>
              </a:rPr>
              <a:t>Link HOT </a:t>
            </a:r>
            <a:r>
              <a:rPr lang="en-GB" sz="3600" b="1" dirty="0" smtClean="0">
                <a:latin typeface="+mn-lt"/>
              </a:rPr>
              <a:t>to Aerosol </a:t>
            </a:r>
            <a:r>
              <a:rPr lang="en-GB" sz="3600" b="1" dirty="0">
                <a:latin typeface="+mn-lt"/>
              </a:rPr>
              <a:t>Optical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399148" y="1448780"/>
          <a:ext cx="6345705" cy="50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3" imgW="4914746" imgH="3876430" progId="Acrobat.Document.11">
                  <p:embed/>
                </p:oleObj>
              </mc:Choice>
              <mc:Fallback>
                <p:oleObj name="Acrobat Document" r:id="rId3" imgW="4914746" imgH="387643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9148" y="1448780"/>
                        <a:ext cx="6345705" cy="500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6974" y="1808922"/>
            <a:ext cx="4426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</a:rPr>
              <a:t>LandsatAERONET</a:t>
            </a:r>
            <a:r>
              <a:rPr lang="en-US" sz="3200" b="1" dirty="0" smtClean="0">
                <a:solidFill>
                  <a:srgbClr val="C00000"/>
                </a:solidFill>
              </a:rPr>
              <a:t> sample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76645" y="1448780"/>
          <a:ext cx="6503206" cy="50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Acrobat Document" r:id="rId3" imgW="4952794" imgH="3809936" progId="Acrobat.Document.11">
                  <p:embed/>
                </p:oleObj>
              </mc:Choice>
              <mc:Fallback>
                <p:oleObj name="Acrobat Document" r:id="rId3" imgW="4952794" imgH="3809936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645" y="1448780"/>
                        <a:ext cx="6503206" cy="50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850" y="623058"/>
            <a:ext cx="8820150" cy="649288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+mn-lt"/>
              </a:rPr>
              <a:t>Link HOT </a:t>
            </a:r>
            <a:r>
              <a:rPr lang="en-GB" sz="3600" b="1" dirty="0" smtClean="0">
                <a:latin typeface="+mn-lt"/>
              </a:rPr>
              <a:t>to Aerosol </a:t>
            </a:r>
            <a:r>
              <a:rPr lang="en-GB" sz="3600" b="1" dirty="0">
                <a:latin typeface="+mn-lt"/>
              </a:rPr>
              <a:t>Optical Thickness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6974" y="1808922"/>
            <a:ext cx="442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’Correct’ to Clear Line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483076" y="1403775"/>
          <a:ext cx="6374289" cy="50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Acrobat Document" r:id="rId3" imgW="4962509" imgH="3895622" progId="Acrobat.Document.11">
                  <p:embed/>
                </p:oleObj>
              </mc:Choice>
              <mc:Fallback>
                <p:oleObj name="Acrobat Document" r:id="rId3" imgW="4962509" imgH="3895622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3076" y="1403775"/>
                        <a:ext cx="6374289" cy="50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23850" y="623058"/>
            <a:ext cx="882015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smtClean="0">
                <a:latin typeface="+mn-lt"/>
              </a:rPr>
              <a:t>Link HOT to Aerosol Optical Thickness</a:t>
            </a:r>
            <a:endParaRPr lang="en-GB" sz="36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974" y="1808922"/>
            <a:ext cx="442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Simulate with AOT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5088835" y="4075043"/>
            <a:ext cx="278295" cy="3975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0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319670" y="1448780"/>
          <a:ext cx="6492690" cy="50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Acrobat Document" r:id="rId3" imgW="4943350" imgH="3809936" progId="Acrobat.Document.11">
                  <p:embed/>
                </p:oleObj>
              </mc:Choice>
              <mc:Fallback>
                <p:oleObj name="Acrobat Document" r:id="rId3" imgW="4943350" imgH="3809936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670" y="1448780"/>
                        <a:ext cx="6492690" cy="50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23850" y="623058"/>
            <a:ext cx="882015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smtClean="0">
                <a:latin typeface="+mn-lt"/>
              </a:rPr>
              <a:t>Link HOT to Aerosol Optical Thickness</a:t>
            </a:r>
            <a:endParaRPr lang="en-GB" sz="36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948" y="1709531"/>
            <a:ext cx="2981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Calculate HOT and link with AOT</a:t>
            </a:r>
          </a:p>
        </p:txBody>
      </p:sp>
    </p:spTree>
    <p:extLst>
      <p:ext uri="{BB962C8B-B14F-4D97-AF65-F5344CB8AC3E}">
        <p14:creationId xmlns:p14="http://schemas.microsoft.com/office/powerpoint/2010/main" val="8584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26E1F27-3D28-4851-8656-2D590CD0275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19</a:t>
            </a:fld>
            <a:endParaRPr lang="en-GB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3" b="14754"/>
          <a:stretch/>
        </p:blipFill>
        <p:spPr>
          <a:xfrm>
            <a:off x="0" y="35063"/>
            <a:ext cx="9144000" cy="6321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48518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Wilson, R. T. (2012). </a:t>
            </a:r>
            <a:r>
              <a:rPr lang="en-US" u="sng" dirty="0">
                <a:hlinkClick r:id="rId3"/>
              </a:rPr>
              <a:t>Py6S: A Python interface to the 6S Radiative Transfer </a:t>
            </a:r>
            <a:r>
              <a:rPr lang="en-US" u="sng" dirty="0" smtClean="0">
                <a:hlinkClick r:id="rId3"/>
              </a:rPr>
              <a:t>Model</a:t>
            </a:r>
            <a:r>
              <a:rPr lang="en-US" dirty="0" smtClean="0"/>
              <a:t>, Computers </a:t>
            </a:r>
            <a:r>
              <a:rPr lang="en-US" dirty="0"/>
              <a:t>and Geosciences 51, pp. 166–171</a:t>
            </a:r>
            <a:r>
              <a:rPr lang="en-US" dirty="0" smtClean="0"/>
              <a:t>.</a:t>
            </a:r>
            <a:endParaRPr lang="en-US" b="1" dirty="0"/>
          </a:p>
          <a:p>
            <a:pPr algn="ctr"/>
            <a:r>
              <a:rPr lang="en-US" sz="2400" b="1" dirty="0" smtClean="0"/>
              <a:t>www.py6s.rtwilson.com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21066" y="1893728"/>
            <a:ext cx="3496169" cy="154521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Py6S</a:t>
            </a:r>
            <a:endParaRPr lang="en-GB" sz="6000" b="1" dirty="0" smtClean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13355" y="2961727"/>
            <a:ext cx="8249478" cy="3896273"/>
            <a:chOff x="1271381" y="3776869"/>
            <a:chExt cx="6978097" cy="31011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81" y="3776869"/>
              <a:ext cx="6520070" cy="310114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8243" y="3776869"/>
              <a:ext cx="1431235" cy="125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71381" y="3776869"/>
              <a:ext cx="5546862" cy="61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925"/>
            <a:ext cx="9062833" cy="302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10748"/>
            <a:ext cx="174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MODIS</a:t>
            </a:r>
          </a:p>
          <a:p>
            <a:pPr algn="ctr"/>
            <a:r>
              <a:rPr lang="en-US" sz="3200" b="1" dirty="0" smtClean="0"/>
              <a:t>10km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71254"/>
            <a:ext cx="174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MAIAC</a:t>
            </a:r>
          </a:p>
          <a:p>
            <a:pPr algn="ctr"/>
            <a:r>
              <a:rPr lang="en-US" sz="3200" b="1" dirty="0" smtClean="0"/>
              <a:t>1km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254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1B481F1-8CA7-46A5-BC8B-67572F000F2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20</a:t>
            </a:fld>
            <a:endParaRPr lang="en-GB" altLang="en-US" sz="140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title"/>
          </p:nvPr>
        </p:nvSpPr>
        <p:spPr>
          <a:xfrm>
            <a:off x="168206" y="415925"/>
            <a:ext cx="8229600" cy="9572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smtClean="0">
                <a:latin typeface="+mn-lt"/>
              </a:rPr>
              <a:t>Radiative Transfer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481" y="1599406"/>
            <a:ext cx="78073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57500" y="396716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90863" y="403066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89250" y="41386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57563" y="411321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55925" y="38338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6838" y="3362325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latin typeface="Lucida Sans" pitchFamily="34" charset="0"/>
              </a:rPr>
              <a:t>Aerosols cause scattering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81513" y="2757488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Path Radiance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21375" y="4211638"/>
            <a:ext cx="1665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Ground Radiance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0863" y="4733925"/>
            <a:ext cx="1665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Adjacent</a:t>
            </a:r>
            <a:br>
              <a:rPr lang="en-GB" altLang="en-US" sz="1200" b="1">
                <a:latin typeface="Lucida Sans" pitchFamily="34" charset="0"/>
              </a:rPr>
            </a:br>
            <a:r>
              <a:rPr lang="en-GB" altLang="en-US" sz="1200" b="1">
                <a:latin typeface="Lucida Sans" pitchFamily="34" charset="0"/>
              </a:rPr>
              <a:t>Radiance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1375" y="2079625"/>
            <a:ext cx="2025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But, we measure the sum!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9727" y="3824288"/>
            <a:ext cx="7942273" cy="2848875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How do we separate these?</a:t>
            </a:r>
          </a:p>
          <a:p>
            <a:pPr algn="ctr"/>
            <a:r>
              <a:rPr lang="en-GB" sz="2400" strike="sngStrike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Polarisation, Multi-temporal, </a:t>
            </a:r>
            <a:r>
              <a:rPr lang="en-GB" sz="2400" strike="sngStrike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Multi-angle</a:t>
            </a:r>
          </a:p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Context</a:t>
            </a:r>
            <a:endParaRPr lang="en-GB" sz="3200" b="1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ctr"/>
            <a:endParaRPr lang="en-GB" sz="1100" b="1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GB" sz="3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Spatial (land cover correction)</a:t>
            </a:r>
          </a:p>
          <a:p>
            <a:r>
              <a:rPr lang="en-GB" sz="3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Spectral (</a:t>
            </a:r>
            <a:r>
              <a:rPr lang="en-GB" sz="32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LandsatAERONET</a:t>
            </a:r>
            <a:r>
              <a:rPr lang="en-GB" sz="3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dataset)</a:t>
            </a:r>
            <a:endParaRPr lang="en-GB" sz="20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MODIS (10km)</a:t>
            </a:r>
            <a:endParaRPr lang="en-US" sz="2800" b="1" dirty="0"/>
          </a:p>
        </p:txBody>
      </p:sp>
      <p:pic>
        <p:nvPicPr>
          <p:cNvPr id="24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658" y="771253"/>
            <a:ext cx="5860685" cy="5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MAIAC (1km)</a:t>
            </a:r>
            <a:endParaRPr lang="en-US" sz="2800" b="1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6839" y="771253"/>
            <a:ext cx="5870323" cy="5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HOTBAR (30m)</a:t>
            </a:r>
            <a:endParaRPr lang="en-US" sz="2800" b="1" dirty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6839" y="771253"/>
            <a:ext cx="5870323" cy="5790561"/>
          </a:xfrm>
        </p:spPr>
      </p:pic>
    </p:spTree>
    <p:extLst>
      <p:ext uri="{BB962C8B-B14F-4D97-AF65-F5344CB8AC3E}">
        <p14:creationId xmlns:p14="http://schemas.microsoft.com/office/powerpoint/2010/main" val="5202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3" y="1404452"/>
            <a:ext cx="82296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66" y="560802"/>
            <a:ext cx="929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Validation shows robust performance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9676" y="3378617"/>
            <a:ext cx="87487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kern="0" dirty="0">
                <a:ea typeface="MS PGothic" pitchFamily="34" charset="-128"/>
                <a:cs typeface="MS PGothic" charset="0"/>
              </a:rPr>
              <a:t>MODIS 10km data</a:t>
            </a:r>
            <a:r>
              <a:rPr lang="en-US" sz="2400" b="1" kern="0" dirty="0" smtClean="0">
                <a:ea typeface="MS PGothic" pitchFamily="34" charset="-128"/>
                <a:cs typeface="MS PGothic" charset="0"/>
              </a:rPr>
              <a:t>: </a:t>
            </a:r>
            <a:r>
              <a:rPr lang="en-US" sz="2400" kern="0" dirty="0" smtClean="0">
                <a:ea typeface="MS PGothic" pitchFamily="34" charset="-128"/>
                <a:cs typeface="MS PGothic" charset="0"/>
              </a:rPr>
              <a:t>60% within ± 0.13</a:t>
            </a:r>
          </a:p>
          <a:p>
            <a:r>
              <a:rPr lang="en-US" sz="2400" b="1" kern="0" dirty="0" smtClean="0">
                <a:ea typeface="MS PGothic" pitchFamily="34" charset="-128"/>
                <a:cs typeface="MS PGothic" charset="0"/>
              </a:rPr>
              <a:t>OMI 15km data: </a:t>
            </a:r>
            <a:r>
              <a:rPr lang="en-US" sz="2400" kern="0" dirty="0" smtClean="0">
                <a:ea typeface="MS PGothic" pitchFamily="34" charset="-128"/>
                <a:cs typeface="MS PGothic" charset="0"/>
              </a:rPr>
              <a:t>RMSE = 0.15</a:t>
            </a:r>
            <a:endParaRPr lang="en-US" sz="2400" kern="0" dirty="0">
              <a:ea typeface="MS PGothic" pitchFamily="34" charset="-128"/>
              <a:cs typeface="MS P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677" y="4600922"/>
            <a:ext cx="79689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Error comparable to other methods, but at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4400" b="1" dirty="0" smtClean="0">
                <a:solidFill>
                  <a:srgbClr val="C00000"/>
                </a:solidFill>
              </a:rPr>
              <a:t>100,000</a:t>
            </a:r>
            <a:r>
              <a:rPr lang="en-US" sz="4000" b="1" dirty="0" smtClean="0">
                <a:solidFill>
                  <a:srgbClr val="C00000"/>
                </a:solidFill>
              </a:rPr>
              <a:t> times</a:t>
            </a: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the </a:t>
            </a:r>
            <a:r>
              <a:rPr lang="en-US" sz="2800" b="1" dirty="0" smtClean="0">
                <a:solidFill>
                  <a:srgbClr val="C00000"/>
                </a:solidFill>
              </a:rPr>
              <a:t>resolution of the MODIS 10km product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53187" y="2079812"/>
            <a:ext cx="820270" cy="1061385"/>
          </a:xfrm>
          <a:prstGeom prst="roundRect">
            <a:avLst/>
          </a:prstGeom>
          <a:solidFill>
            <a:srgbClr val="C00000">
              <a:alpha val="2313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9" r="50000" b="2459"/>
          <a:stretch/>
        </p:blipFill>
        <p:spPr>
          <a:xfrm>
            <a:off x="0" y="411633"/>
            <a:ext cx="4572000" cy="6466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766" b="2766"/>
          <a:stretch/>
        </p:blipFill>
        <p:spPr>
          <a:xfrm>
            <a:off x="4572000" y="391754"/>
            <a:ext cx="4572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671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True per-pixel atmospheric correction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174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9" r="50000" b="2459"/>
          <a:stretch/>
        </p:blipFill>
        <p:spPr>
          <a:xfrm>
            <a:off x="0" y="411633"/>
            <a:ext cx="4572000" cy="6466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766" b="2766"/>
          <a:stretch/>
        </p:blipFill>
        <p:spPr>
          <a:xfrm>
            <a:off x="4572000" y="391754"/>
            <a:ext cx="4572000" cy="6466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6822" y="772490"/>
            <a:ext cx="8782517" cy="5980609"/>
            <a:chOff x="246822" y="772490"/>
            <a:chExt cx="8782517" cy="59806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046" y="2993347"/>
              <a:ext cx="5442293" cy="37597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22" y="772490"/>
              <a:ext cx="5310132" cy="36065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48678" y="886488"/>
              <a:ext cx="3339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tx2"/>
                  </a:solidFill>
                </a:rPr>
                <a:t>Landsat B1</a:t>
              </a:r>
            </a:p>
            <a:p>
              <a:pPr algn="ctr"/>
              <a:r>
                <a:rPr lang="en-US" sz="3200" b="1" dirty="0" smtClean="0">
                  <a:solidFill>
                    <a:schemeClr val="tx2"/>
                  </a:solidFill>
                </a:rPr>
                <a:t>Blue</a:t>
              </a:r>
              <a:endParaRPr lang="en-US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0118" y="3077953"/>
              <a:ext cx="3339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3"/>
                  </a:solidFill>
                </a:rPr>
                <a:t>Landsat B2</a:t>
              </a:r>
            </a:p>
            <a:p>
              <a:pPr algn="ctr"/>
              <a:r>
                <a:rPr lang="en-US" sz="3200" b="1" dirty="0" smtClean="0">
                  <a:solidFill>
                    <a:schemeClr val="accent3"/>
                  </a:solidFill>
                </a:rPr>
                <a:t>Green</a:t>
              </a:r>
              <a:endParaRPr lang="en-US" sz="32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82505" y="1045117"/>
            <a:ext cx="3084231" cy="1530626"/>
            <a:chOff x="380861" y="161365"/>
            <a:chExt cx="8144573" cy="2716306"/>
          </a:xfrm>
        </p:grpSpPr>
        <p:sp>
          <p:nvSpPr>
            <p:cNvPr id="14" name="Rounded Rectangle 13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1120" y="695467"/>
              <a:ext cx="8074312" cy="217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2400" b="1" dirty="0" smtClean="0">
                  <a:latin typeface="Optima"/>
                  <a:cs typeface="Optima"/>
                </a:rPr>
                <a:t>Error compared with ground spectral measurements</a:t>
              </a:r>
              <a:endParaRPr lang="en-GB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6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40360"/>
            <a:ext cx="9350583" cy="6367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5217" y="985115"/>
            <a:ext cx="3850191" cy="147979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Gill Sans MT" panose="020B0502020104020203" pitchFamily="34" charset="0"/>
              </a:rPr>
              <a:t>PM</a:t>
            </a:r>
            <a:r>
              <a:rPr lang="en-GB" sz="2800" b="1" baseline="-25000" dirty="0" smtClean="0">
                <a:latin typeface="Gill Sans MT" panose="020B0502020104020203" pitchFamily="34" charset="0"/>
              </a:rPr>
              <a:t>2.5 </a:t>
            </a:r>
            <a:r>
              <a:rPr lang="en-GB" sz="2800" b="1" dirty="0" smtClean="0">
                <a:latin typeface="Gill Sans MT" panose="020B0502020104020203" pitchFamily="34" charset="0"/>
              </a:rPr>
              <a:t>concentrations</a:t>
            </a:r>
            <a:endParaRPr lang="en-GB" sz="2800" b="1" baseline="-25000" dirty="0" smtClean="0">
              <a:latin typeface="Gill Sans MT" panose="020B0502020104020203" pitchFamily="34" charset="0"/>
            </a:endParaRPr>
          </a:p>
          <a:p>
            <a:pPr algn="ctr"/>
            <a:r>
              <a:rPr lang="en-GB" dirty="0">
                <a:latin typeface="Gill Sans MT" panose="020B0502020104020203" pitchFamily="34" charset="0"/>
              </a:rPr>
              <a:t>Estimated from AOT </a:t>
            </a:r>
            <a:r>
              <a:rPr lang="en-GB" dirty="0" smtClean="0">
                <a:latin typeface="Gill Sans MT" panose="020B0502020104020203" pitchFamily="34" charset="0"/>
              </a:rPr>
              <a:t>using</a:t>
            </a:r>
            <a:br>
              <a:rPr lang="en-GB" dirty="0" smtClean="0">
                <a:latin typeface="Gill Sans MT" panose="020B0502020104020203" pitchFamily="34" charset="0"/>
              </a:rPr>
            </a:br>
            <a:r>
              <a:rPr lang="en-GB" dirty="0" smtClean="0">
                <a:latin typeface="Gill Sans MT" panose="020B0502020104020203" pitchFamily="34" charset="0"/>
              </a:rPr>
              <a:t>van </a:t>
            </a:r>
            <a:r>
              <a:rPr lang="en-GB" dirty="0" err="1">
                <a:latin typeface="Gill Sans MT" panose="020B0502020104020203" pitchFamily="34" charset="0"/>
              </a:rPr>
              <a:t>Donkelaar</a:t>
            </a:r>
            <a:r>
              <a:rPr lang="en-GB" dirty="0">
                <a:latin typeface="Gill Sans MT" panose="020B0502020104020203" pitchFamily="34" charset="0"/>
              </a:rPr>
              <a:t> et al. (2010) conversion factors</a:t>
            </a:r>
          </a:p>
        </p:txBody>
      </p:sp>
    </p:spTree>
    <p:extLst>
      <p:ext uri="{BB962C8B-B14F-4D97-AF65-F5344CB8AC3E}">
        <p14:creationId xmlns:p14="http://schemas.microsoft.com/office/powerpoint/2010/main" val="20346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Dropbox\SnowGIS\PM25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12942" cy="7059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Google Drive\AcademicProjects\SarahNorgate\SarahNorgate_PM2.5_SchoolsLond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24852" y="209862"/>
            <a:ext cx="3553771" cy="1528997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Gill Sans MT" panose="020B0502020104020203" pitchFamily="34" charset="0"/>
              </a:rPr>
              <a:t>Schools</a:t>
            </a:r>
          </a:p>
          <a:p>
            <a:pPr algn="ctr"/>
            <a:r>
              <a:rPr lang="en-GB" dirty="0" smtClean="0">
                <a:latin typeface="Gill Sans MT" panose="020B0502020104020203" pitchFamily="34" charset="0"/>
              </a:rPr>
              <a:t>to estimate exposure around sites with vulnerable people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8887" y="191585"/>
            <a:ext cx="8466227" cy="6368241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smtClean="0">
                <a:latin typeface="Gill Sans MT" panose="020B0502020104020203" pitchFamily="34" charset="0"/>
              </a:rPr>
              <a:t>PM</a:t>
            </a:r>
            <a:r>
              <a:rPr lang="en-GB" sz="3600" b="1" baseline="-25000" dirty="0" smtClean="0">
                <a:latin typeface="Gill Sans MT" panose="020B0502020104020203" pitchFamily="34" charset="0"/>
              </a:rPr>
              <a:t>2.5</a:t>
            </a:r>
            <a:endParaRPr lang="en-GB" sz="3600" b="1" dirty="0">
              <a:latin typeface="Gill Sans MT" panose="020B0502020104020203" pitchFamily="34" charset="0"/>
            </a:endParaRPr>
          </a:p>
          <a:p>
            <a:r>
              <a:rPr lang="en-GB" sz="2800" dirty="0" smtClean="0">
                <a:latin typeface="Gill Sans MT" panose="020B0502020104020203" pitchFamily="34" charset="0"/>
              </a:rPr>
              <a:t>“Health </a:t>
            </a:r>
            <a:r>
              <a:rPr lang="en-GB" sz="2800" dirty="0">
                <a:latin typeface="Gill Sans MT" panose="020B0502020104020203" pitchFamily="34" charset="0"/>
              </a:rPr>
              <a:t>exposure needs tend to focus on spatial scales ranging from </a:t>
            </a:r>
            <a:r>
              <a:rPr lang="en-GB" sz="2800" b="1" dirty="0" smtClean="0">
                <a:latin typeface="Gill Sans MT" panose="020B0502020104020203" pitchFamily="34" charset="0"/>
              </a:rPr>
              <a:t>1 to 100m </a:t>
            </a:r>
            <a:r>
              <a:rPr lang="en-GB" sz="2800" dirty="0" smtClean="0">
                <a:latin typeface="Gill Sans MT" panose="020B0502020104020203" pitchFamily="34" charset="0"/>
              </a:rPr>
              <a:t>...</a:t>
            </a:r>
            <a:r>
              <a:rPr lang="en-GB" sz="2800" b="1" dirty="0">
                <a:latin typeface="Gill Sans MT" panose="020B0502020104020203" pitchFamily="34" charset="0"/>
              </a:rPr>
              <a:t>neither surface monitoring or satellite measurements</a:t>
            </a:r>
            <a:r>
              <a:rPr lang="en-GB" sz="2800" dirty="0">
                <a:latin typeface="Gill Sans MT" panose="020B0502020104020203" pitchFamily="34" charset="0"/>
              </a:rPr>
              <a:t> can deal with that spatial </a:t>
            </a:r>
            <a:r>
              <a:rPr lang="en-GB" sz="2800" dirty="0" smtClean="0">
                <a:latin typeface="Gill Sans MT" panose="020B0502020104020203" pitchFamily="34" charset="0"/>
              </a:rPr>
              <a:t>scale”</a:t>
            </a:r>
          </a:p>
          <a:p>
            <a:pPr algn="r"/>
            <a:r>
              <a:rPr lang="en-GB" sz="2400" dirty="0">
                <a:latin typeface="Gill Sans MT" panose="020B0502020104020203" pitchFamily="34" charset="0"/>
              </a:rPr>
              <a:t>Hoff &amp; Christopher (2009)</a:t>
            </a:r>
          </a:p>
          <a:p>
            <a:pPr algn="r"/>
            <a:endParaRPr lang="en-GB" sz="2800" dirty="0" smtClean="0">
              <a:latin typeface="Gill Sans MT" panose="020B0502020104020203" pitchFamily="34" charset="0"/>
            </a:endParaRPr>
          </a:p>
          <a:p>
            <a:r>
              <a:rPr lang="en-GB" sz="3600" b="1" dirty="0" smtClean="0">
                <a:latin typeface="Gill Sans MT" panose="020B0502020104020203" pitchFamily="34" charset="0"/>
              </a:rPr>
              <a:t>Atmospheric correction</a:t>
            </a:r>
            <a:endParaRPr lang="en-GB" sz="3600" b="1" dirty="0">
              <a:latin typeface="Gill Sans MT" panose="020B0502020104020203" pitchFamily="34" charset="0"/>
            </a:endParaRPr>
          </a:p>
          <a:p>
            <a:r>
              <a:rPr lang="en-GB" sz="2800" dirty="0" smtClean="0">
                <a:latin typeface="Gill Sans MT" panose="020B0502020104020203" pitchFamily="34" charset="0"/>
              </a:rPr>
              <a:t>“</a:t>
            </a:r>
            <a:r>
              <a:rPr lang="en-GB" sz="2800" dirty="0" smtClean="0">
                <a:latin typeface="Gill Sans MT" panose="020B0502020104020203" pitchFamily="34" charset="0"/>
              </a:rPr>
              <a:t>…a</a:t>
            </a:r>
            <a:r>
              <a:rPr lang="en-GB" sz="2800" dirty="0" smtClean="0">
                <a:latin typeface="Gill Sans MT" panose="020B0502020104020203" pitchFamily="34" charset="0"/>
              </a:rPr>
              <a:t>n </a:t>
            </a:r>
            <a:r>
              <a:rPr lang="en-GB" sz="2800" dirty="0" smtClean="0">
                <a:latin typeface="Gill Sans MT" panose="020B0502020104020203" pitchFamily="34" charset="0"/>
              </a:rPr>
              <a:t>AOT </a:t>
            </a:r>
            <a:r>
              <a:rPr lang="en-GB" sz="2800" dirty="0">
                <a:latin typeface="Gill Sans MT" panose="020B0502020104020203" pitchFamily="34" charset="0"/>
              </a:rPr>
              <a:t>range of </a:t>
            </a:r>
            <a:r>
              <a:rPr lang="en-GB" sz="2800" b="1" dirty="0">
                <a:latin typeface="Gill Sans MT" panose="020B0502020104020203" pitchFamily="34" charset="0"/>
              </a:rPr>
              <a:t>0.1-0.5</a:t>
            </a:r>
            <a:r>
              <a:rPr lang="en-GB" sz="2800" dirty="0">
                <a:latin typeface="Gill Sans MT" panose="020B0502020104020203" pitchFamily="34" charset="0"/>
              </a:rPr>
              <a:t> over southern England on a clear day…</a:t>
            </a:r>
            <a:r>
              <a:rPr lang="en-GB" sz="2800" b="1" dirty="0">
                <a:latin typeface="Gill Sans MT" panose="020B0502020104020203" pitchFamily="34" charset="0"/>
              </a:rPr>
              <a:t>not captured by </a:t>
            </a:r>
            <a:r>
              <a:rPr lang="en-GB" sz="2800" b="1" dirty="0" smtClean="0">
                <a:latin typeface="Gill Sans MT" panose="020B0502020104020203" pitchFamily="34" charset="0"/>
              </a:rPr>
              <a:t>low-resolution </a:t>
            </a:r>
            <a:r>
              <a:rPr lang="en-GB" sz="2800" b="1" dirty="0">
                <a:latin typeface="Gill Sans MT" panose="020B0502020104020203" pitchFamily="34" charset="0"/>
              </a:rPr>
              <a:t>satellite data</a:t>
            </a:r>
            <a:r>
              <a:rPr lang="en-GB" sz="2800" dirty="0">
                <a:latin typeface="Gill Sans MT" panose="020B0502020104020203" pitchFamily="34" charset="0"/>
              </a:rPr>
              <a:t>”</a:t>
            </a:r>
          </a:p>
          <a:p>
            <a:pPr algn="r"/>
            <a:r>
              <a:rPr lang="en-GB" sz="2400" dirty="0" smtClean="0">
                <a:latin typeface="Gill Sans MT" panose="020B0502020104020203" pitchFamily="34" charset="0"/>
              </a:rPr>
              <a:t>Wilson et al. (2014)</a:t>
            </a:r>
            <a:endParaRPr lang="en-GB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14" y="1391477"/>
            <a:ext cx="85318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Ongoing production </a:t>
            </a:r>
            <a:r>
              <a:rPr lang="en-US" sz="3200" dirty="0" smtClean="0"/>
              <a:t>of a global product, in association with</a:t>
            </a: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Includes extension to Landsat 8 &amp; </a:t>
            </a:r>
            <a:r>
              <a:rPr lang="en-US" sz="3200" dirty="0" err="1" smtClean="0"/>
              <a:t>operationalisation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Applications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/>
              <a:t>PM</a:t>
            </a:r>
            <a:r>
              <a:rPr lang="en-US" sz="3200" baseline="-25000" dirty="0" smtClean="0"/>
              <a:t>2.5</a:t>
            </a:r>
            <a:r>
              <a:rPr lang="en-US" sz="3200" dirty="0" smtClean="0"/>
              <a:t> mapping for exposure estimation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/>
              <a:t>True per-pixel atmospheric correction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more…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4914" y="580683"/>
            <a:ext cx="929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Ongoing work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884" y="1918988"/>
            <a:ext cx="2844307" cy="49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93" y="1900660"/>
            <a:ext cx="2305070" cy="5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8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843247" cy="7383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0487-F68E-4B2D-A7AA-68ED36EEE579}" type="slidenum">
              <a:rPr lang="en-GB" smtClean="0"/>
              <a:t>31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99714" y="161365"/>
            <a:ext cx="8144573" cy="852426"/>
            <a:chOff x="380861" y="161365"/>
            <a:chExt cx="8144573" cy="2716306"/>
          </a:xfrm>
        </p:grpSpPr>
        <p:sp>
          <p:nvSpPr>
            <p:cNvPr id="3" name="Rounded Rectangle 2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120" y="695467"/>
              <a:ext cx="8074314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4400" b="1" dirty="0" smtClean="0">
                  <a:latin typeface="Optima"/>
                  <a:cs typeface="Optima"/>
                </a:rPr>
                <a:t>Any questions?</a:t>
              </a:r>
              <a:endParaRPr lang="en-GB" sz="3600" dirty="0">
                <a:latin typeface="Optima"/>
                <a:cs typeface="Optim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9713" y="5677019"/>
            <a:ext cx="8144573" cy="852426"/>
            <a:chOff x="380861" y="161365"/>
            <a:chExt cx="8144573" cy="2716306"/>
          </a:xfrm>
        </p:grpSpPr>
        <p:sp>
          <p:nvSpPr>
            <p:cNvPr id="12" name="Rounded Rectangle 11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120" y="758810"/>
              <a:ext cx="8074314" cy="154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3200" dirty="0" smtClean="0">
                  <a:latin typeface="Optima"/>
                  <a:cs typeface="Optima"/>
                </a:rPr>
                <a:t>r.t.wilson@soton.ac.uk		@</a:t>
              </a:r>
              <a:r>
                <a:rPr lang="en-GB" sz="3200" dirty="0" err="1" smtClean="0">
                  <a:latin typeface="Optima"/>
                  <a:cs typeface="Optima"/>
                </a:rPr>
                <a:t>sciremotesense</a:t>
              </a:r>
              <a:endParaRPr lang="en-GB" sz="24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1B481F1-8CA7-46A5-BC8B-67572F000F2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4</a:t>
            </a:fld>
            <a:endParaRPr lang="en-GB" altLang="en-US" sz="140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title"/>
          </p:nvPr>
        </p:nvSpPr>
        <p:spPr>
          <a:xfrm>
            <a:off x="168206" y="415925"/>
            <a:ext cx="8229600" cy="9572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smtClean="0">
                <a:latin typeface="+mn-lt"/>
              </a:rPr>
              <a:t>Radiative Transfer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1590675"/>
            <a:ext cx="78073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57500" y="396716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90863" y="403066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89250" y="41386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57563" y="411321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55925" y="38338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6838" y="3362325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Aerosols cause scattering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81513" y="2757488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Path Radiance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21375" y="4211638"/>
            <a:ext cx="1665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Ground Radiance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0863" y="4733925"/>
            <a:ext cx="1665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Adjacent</a:t>
            </a:r>
            <a:br>
              <a:rPr lang="en-GB" altLang="en-US" sz="1200" b="1">
                <a:latin typeface="Lucida Sans" pitchFamily="34" charset="0"/>
              </a:rPr>
            </a:br>
            <a:r>
              <a:rPr lang="en-GB" altLang="en-US" sz="1200" b="1">
                <a:latin typeface="Lucida Sans" pitchFamily="34" charset="0"/>
              </a:rPr>
              <a:t>Radiance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1375" y="2079625"/>
            <a:ext cx="2025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But, we measure the sum!</a:t>
            </a:r>
          </a:p>
        </p:txBody>
      </p:sp>
    </p:spTree>
    <p:extLst>
      <p:ext uri="{BB962C8B-B14F-4D97-AF65-F5344CB8AC3E}">
        <p14:creationId xmlns:p14="http://schemas.microsoft.com/office/powerpoint/2010/main" val="19531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1B481F1-8CA7-46A5-BC8B-67572F000F2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5</a:t>
            </a:fld>
            <a:endParaRPr lang="en-GB" altLang="en-US" sz="140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title"/>
          </p:nvPr>
        </p:nvSpPr>
        <p:spPr>
          <a:xfrm>
            <a:off x="168206" y="415925"/>
            <a:ext cx="8229600" cy="9572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smtClean="0">
                <a:latin typeface="+mn-lt"/>
              </a:rPr>
              <a:t>Radiative Transfer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1590675"/>
            <a:ext cx="78073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57500" y="396716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90863" y="403066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89250" y="41386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57563" y="411321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55925" y="38338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6838" y="3362325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Aerosols cause scattering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81513" y="2757488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Path Radiance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21375" y="4211638"/>
            <a:ext cx="1665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Ground Radiance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0863" y="4733925"/>
            <a:ext cx="1665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Adjacent</a:t>
            </a:r>
            <a:br>
              <a:rPr lang="en-GB" altLang="en-US" sz="1200" b="1">
                <a:latin typeface="Lucida Sans" pitchFamily="34" charset="0"/>
              </a:rPr>
            </a:br>
            <a:r>
              <a:rPr lang="en-GB" altLang="en-US" sz="1200" b="1">
                <a:latin typeface="Lucida Sans" pitchFamily="34" charset="0"/>
              </a:rPr>
              <a:t>Radiance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1375" y="2079625"/>
            <a:ext cx="2025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But, we measure the sum!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9727" y="4418013"/>
            <a:ext cx="4761717" cy="225515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How do we separate these?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Polarisation, Multi-temporal, Multi-angle…</a:t>
            </a:r>
            <a:endParaRPr lang="en-GB" sz="2000" b="1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>
              <a:latin typeface="+mn-lt"/>
              <a:ea typeface="ＭＳ Ｐゴシック" pitchFamily="16" charset="-128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9460" name="Title 6"/>
          <p:cNvSpPr>
            <a:spLocks noGrp="1"/>
          </p:cNvSpPr>
          <p:nvPr>
            <p:ph type="title"/>
          </p:nvPr>
        </p:nvSpPr>
        <p:spPr>
          <a:xfrm>
            <a:off x="119265" y="3541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600" b="1" dirty="0">
                <a:latin typeface="+mn-lt"/>
              </a:rPr>
              <a:t>Haze Optimized Transform (</a:t>
            </a:r>
            <a:r>
              <a:rPr lang="en-US" altLang="en-US" sz="3200" b="1" dirty="0">
                <a:latin typeface="+mn-lt"/>
              </a:rPr>
              <a:t>HOT)</a:t>
            </a: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" y="1644650"/>
            <a:ext cx="5786438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6713" y="6067425"/>
            <a:ext cx="9445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tx2"/>
                </a:solidFill>
                <a:latin typeface="Lucida Sans" pitchFamily="16" charset="0"/>
                <a:ea typeface="ＭＳ Ｐゴシック" pitchFamily="16" charset="-128"/>
              </a:rPr>
              <a:t>Blue</a:t>
            </a:r>
            <a:endParaRPr lang="en-GB" sz="1500" b="1" dirty="0">
              <a:solidFill>
                <a:schemeClr val="tx2"/>
              </a:solidFill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 rot="-5400000">
            <a:off x="107156" y="3858419"/>
            <a:ext cx="9445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Lucida Sans" pitchFamily="34" charset="0"/>
              </a:rPr>
              <a:t>Red</a:t>
            </a:r>
            <a:endParaRPr lang="en-GB" altLang="en-US" sz="1500" b="1">
              <a:solidFill>
                <a:srgbClr val="FF0000"/>
              </a:solidFill>
              <a:latin typeface="Lucida Sans" pitchFamily="34" charset="0"/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006600" y="4914900"/>
            <a:ext cx="179388" cy="179388"/>
          </a:xfrm>
          <a:prstGeom prst="ellipse">
            <a:avLst/>
          </a:prstGeom>
          <a:solidFill>
            <a:srgbClr val="F00F2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727325" y="4419600"/>
            <a:ext cx="223838" cy="26987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806825" y="3519488"/>
            <a:ext cx="609600" cy="6413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81738" y="4743450"/>
            <a:ext cx="2655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sz="4000" b="1" dirty="0" smtClean="0"/>
              <a:t>Haze </a:t>
            </a:r>
            <a:r>
              <a:rPr lang="en-GB" sz="4000" b="1" kern="0" dirty="0" smtClean="0"/>
              <a:t>=</a:t>
            </a:r>
          </a:p>
          <a:p>
            <a:pPr>
              <a:defRPr/>
            </a:pPr>
            <a:r>
              <a:rPr lang="en-GB" sz="4000" b="1" dirty="0" smtClean="0"/>
              <a:t>Aerosols</a:t>
            </a:r>
          </a:p>
        </p:txBody>
      </p:sp>
      <p:sp>
        <p:nvSpPr>
          <p:cNvPr id="19469" name="TextBox 2"/>
          <p:cNvSpPr txBox="1">
            <a:spLocks noChangeArrowheads="1"/>
          </p:cNvSpPr>
          <p:nvPr/>
        </p:nvSpPr>
        <p:spPr bwMode="auto">
          <a:xfrm>
            <a:off x="296863" y="6399213"/>
            <a:ext cx="2295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en-US" sz="1200">
                <a:latin typeface="Lucida Sans" pitchFamily="34" charset="0"/>
              </a:rPr>
              <a:t>Zhang et al. (2002)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48388" y="1752600"/>
            <a:ext cx="2655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GB" sz="4000" b="1" dirty="0" smtClean="0"/>
              <a:t>Distance ∝</a:t>
            </a:r>
          </a:p>
          <a:p>
            <a:pPr algn="ctr">
              <a:defRPr/>
            </a:pPr>
            <a:r>
              <a:rPr lang="en-GB" sz="4000" b="1" dirty="0" smtClean="0"/>
              <a:t>Haze</a:t>
            </a:r>
          </a:p>
        </p:txBody>
      </p:sp>
    </p:spTree>
    <p:extLst>
      <p:ext uri="{BB962C8B-B14F-4D97-AF65-F5344CB8AC3E}">
        <p14:creationId xmlns:p14="http://schemas.microsoft.com/office/powerpoint/2010/main" val="18358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7 L 0.25121 -0.1245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34278"/>
            <a:ext cx="8229600" cy="54220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altLang="en-US" sz="6600" b="1" dirty="0"/>
              <a:t>HOTBAR</a:t>
            </a:r>
          </a:p>
          <a:p>
            <a:pPr marL="0" indent="0" algn="ctr">
              <a:buNone/>
            </a:pPr>
            <a:r>
              <a:rPr lang="en-GB" altLang="en-US" dirty="0"/>
              <a:t>Haze Optimised </a:t>
            </a:r>
            <a:r>
              <a:rPr lang="en-GB" altLang="en-US" dirty="0" smtClean="0"/>
              <a:t>Transform </a:t>
            </a:r>
            <a:r>
              <a:rPr lang="en-GB" altLang="en-US" dirty="0"/>
              <a:t>based Aerosol </a:t>
            </a:r>
            <a:r>
              <a:rPr lang="en-GB" altLang="en-US" dirty="0" smtClean="0"/>
              <a:t>Retrieval</a:t>
            </a:r>
            <a:endParaRPr lang="en-GB" altLang="en-US" dirty="0">
              <a:solidFill>
                <a:srgbClr val="191F2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altLang="en-US" dirty="0" smtClean="0">
              <a:solidFill>
                <a:srgbClr val="191F2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altLang="en-US" i="1" dirty="0" smtClean="0">
                <a:solidFill>
                  <a:srgbClr val="191F22"/>
                </a:solidFill>
              </a:rPr>
              <a:t>Input</a:t>
            </a:r>
            <a:r>
              <a:rPr lang="en-GB" altLang="en-US" b="1" i="1" dirty="0" smtClean="0">
                <a:solidFill>
                  <a:srgbClr val="191F22"/>
                </a:solidFill>
              </a:rPr>
              <a:t>: </a:t>
            </a:r>
            <a:r>
              <a:rPr lang="en-GB" altLang="en-US" i="1" dirty="0" smtClean="0">
                <a:solidFill>
                  <a:srgbClr val="191F22"/>
                </a:solidFill>
              </a:rPr>
              <a:t>Landsat image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Estimate </a:t>
            </a:r>
            <a:r>
              <a:rPr lang="en-GB" altLang="en-US" dirty="0" smtClean="0">
                <a:solidFill>
                  <a:srgbClr val="191F22"/>
                </a:solidFill>
              </a:rPr>
              <a:t>the </a:t>
            </a:r>
            <a:r>
              <a:rPr lang="en-GB" altLang="en-US" i="1" dirty="0" smtClean="0">
                <a:solidFill>
                  <a:srgbClr val="191F22"/>
                </a:solidFill>
              </a:rPr>
              <a:t>Clear Line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Correct for land-cover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Link HOT values to </a:t>
            </a:r>
            <a:r>
              <a:rPr lang="en-GB" altLang="en-US" dirty="0" smtClean="0"/>
              <a:t>AOT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i="1" dirty="0" smtClean="0"/>
              <a:t>Output: AOT image</a:t>
            </a:r>
            <a:endParaRPr lang="en-GB" altLang="en-US" i="1" dirty="0" smtClean="0"/>
          </a:p>
          <a:p>
            <a:pPr marL="0" indent="0">
              <a:buNone/>
            </a:pPr>
            <a:endParaRPr lang="en-GB" altLang="en-US" sz="800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26E1F27-3D28-4851-8656-2D590CD0275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7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8853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8782" y="37402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Estimating the Clear Line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 fontScale="92500"/>
          </a:bodyPr>
          <a:lstStyle/>
          <a:p>
            <a:r>
              <a:rPr lang="en-GB" altLang="en-US" dirty="0" smtClean="0"/>
              <a:t>The HOT set the Clear Line from a regression of a clear part of the image</a:t>
            </a:r>
          </a:p>
          <a:p>
            <a:pPr algn="ctr">
              <a:buFontTx/>
              <a:buNone/>
            </a:pPr>
            <a:r>
              <a:rPr lang="en-GB" altLang="en-US" b="1" dirty="0" smtClean="0"/>
              <a:t>BUT aerosols are everywhere!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We need </a:t>
            </a:r>
            <a:r>
              <a:rPr lang="en-GB" altLang="en-US" b="1" dirty="0" smtClean="0"/>
              <a:t>Clear Pixels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Created the </a:t>
            </a:r>
            <a:r>
              <a:rPr lang="en-GB" altLang="en-US" b="1" dirty="0" err="1" smtClean="0"/>
              <a:t>LandsatAERONET</a:t>
            </a:r>
            <a:r>
              <a:rPr lang="en-GB" altLang="en-US" b="1" dirty="0" smtClean="0"/>
              <a:t> </a:t>
            </a:r>
            <a:r>
              <a:rPr lang="en-GB" altLang="en-US" b="1" dirty="0" smtClean="0"/>
              <a:t>dataset</a:t>
            </a:r>
            <a:r>
              <a:rPr lang="en-GB" altLang="en-US" dirty="0" smtClean="0"/>
              <a:t>:</a:t>
            </a:r>
          </a:p>
          <a:p>
            <a:pPr lvl="1"/>
            <a:r>
              <a:rPr lang="en-GB" altLang="en-US" dirty="0" smtClean="0"/>
              <a:t>Thousands of very accurately atmospherically-corrected pixels</a:t>
            </a:r>
          </a:p>
          <a:p>
            <a:pPr lvl="1"/>
            <a:r>
              <a:rPr lang="en-GB" altLang="en-US" dirty="0" smtClean="0"/>
              <a:t>Range of land covers</a:t>
            </a:r>
          </a:p>
          <a:p>
            <a:pPr lvl="1"/>
            <a:r>
              <a:rPr lang="en-GB" altLang="en-US" dirty="0" smtClean="0"/>
              <a:t>Easy to model any sort of atmospheric conditions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8A2DAA2-2A82-4FE4-8A1C-31AA48E335A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8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35643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449B6E9-D87E-4423-9EDB-021145416D8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9</a:t>
            </a:fld>
            <a:endParaRPr lang="en-GB" altLang="en-US" sz="1400"/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24581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658225" cy="3619500"/>
          </a:xfrm>
        </p:spPr>
        <p:txBody>
          <a:bodyPr/>
          <a:lstStyle/>
          <a:p>
            <a:pPr marL="271463" lvl="1" indent="-271463" eaLnBrk="1" hangingPunct="1">
              <a:lnSpc>
                <a:spcPct val="100000"/>
              </a:lnSpc>
              <a:spcAft>
                <a:spcPct val="70000"/>
              </a:spcAft>
              <a:buFontTx/>
              <a:buChar char="•"/>
              <a:tabLst>
                <a:tab pos="446088" algn="l"/>
              </a:tabLst>
            </a:pPr>
            <a:endParaRPr lang="en-US" altLang="en-US" smtClean="0"/>
          </a:p>
        </p:txBody>
      </p:sp>
      <p:pic>
        <p:nvPicPr>
          <p:cNvPr id="24582" name="Picture 6" descr="C:\_Work\LandsatAERONET\AllPoints_LCclass_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8829" r="8882" b="6245"/>
          <a:stretch>
            <a:fillRect/>
          </a:stretch>
        </p:blipFill>
        <p:spPr bwMode="auto">
          <a:xfrm>
            <a:off x="15875" y="704850"/>
            <a:ext cx="91122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36713" y="1752600"/>
            <a:ext cx="8150087" cy="4031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6713" y="3180522"/>
            <a:ext cx="2782957" cy="2566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6713" y="3429000"/>
            <a:ext cx="3303795" cy="23178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3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18399</TotalTime>
  <Words>515</Words>
  <Application>Microsoft Macintosh PowerPoint</Application>
  <PresentationFormat>On-screen Show (4:3)</PresentationFormat>
  <Paragraphs>148</Paragraphs>
  <Slides>31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Calibri</vt:lpstr>
      <vt:lpstr>Constantia</vt:lpstr>
      <vt:lpstr>Georgia</vt:lpstr>
      <vt:lpstr>Gill Sans MT</vt:lpstr>
      <vt:lpstr>Lucida Sans</vt:lpstr>
      <vt:lpstr>MS PGothic</vt:lpstr>
      <vt:lpstr>ＭＳ Ｐゴシック</vt:lpstr>
      <vt:lpstr>Optima</vt:lpstr>
      <vt:lpstr>Times</vt:lpstr>
      <vt:lpstr>ヒラギノ角ゴ Pro W3</vt:lpstr>
      <vt:lpstr>Arial</vt:lpstr>
      <vt:lpstr>Office Theme</vt:lpstr>
      <vt:lpstr>Acrobat Document</vt:lpstr>
      <vt:lpstr>PowerPoint Presentation</vt:lpstr>
      <vt:lpstr>PowerPoint Presentation</vt:lpstr>
      <vt:lpstr>PowerPoint Presentation</vt:lpstr>
      <vt:lpstr>Radiative Transfer</vt:lpstr>
      <vt:lpstr>Radiative Transfer</vt:lpstr>
      <vt:lpstr>Haze Optimized Transform (HOT)</vt:lpstr>
      <vt:lpstr>PowerPoint Presentation</vt:lpstr>
      <vt:lpstr>Estimating the Clear Line</vt:lpstr>
      <vt:lpstr>PowerPoint Presentation</vt:lpstr>
      <vt:lpstr>Monte Carlo Regression</vt:lpstr>
      <vt:lpstr>Correcting for Land Cover effects</vt:lpstr>
      <vt:lpstr>Correcting for Land Cover effects</vt:lpstr>
      <vt:lpstr>PowerPoint Presentation</vt:lpstr>
      <vt:lpstr>PowerPoint Presentation</vt:lpstr>
      <vt:lpstr>Link HOT to Aerosol Optical Thickness</vt:lpstr>
      <vt:lpstr>Link HOT to Aerosol Optical Thickness</vt:lpstr>
      <vt:lpstr>PowerPoint Presentation</vt:lpstr>
      <vt:lpstr>PowerPoint Presentation</vt:lpstr>
      <vt:lpstr>PowerPoint Presentation</vt:lpstr>
      <vt:lpstr>Radiative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Stockholm School of Economics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Wetter</dc:creator>
  <cp:lastModifiedBy>Microsoft Office User</cp:lastModifiedBy>
  <cp:revision>461</cp:revision>
  <cp:lastPrinted>2015-08-20T13:36:18Z</cp:lastPrinted>
  <dcterms:created xsi:type="dcterms:W3CDTF">2014-05-18T13:49:12Z</dcterms:created>
  <dcterms:modified xsi:type="dcterms:W3CDTF">2016-04-16T20:49:11Z</dcterms:modified>
</cp:coreProperties>
</file>