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70" r:id="rId3"/>
    <p:sldId id="284" r:id="rId4"/>
    <p:sldId id="269" r:id="rId5"/>
    <p:sldId id="287" r:id="rId6"/>
    <p:sldId id="288" r:id="rId7"/>
    <p:sldId id="289" r:id="rId8"/>
    <p:sldId id="257" r:id="rId9"/>
    <p:sldId id="271" r:id="rId10"/>
    <p:sldId id="272" r:id="rId11"/>
    <p:sldId id="258" r:id="rId12"/>
    <p:sldId id="259" r:id="rId13"/>
    <p:sldId id="290" r:id="rId14"/>
    <p:sldId id="291" r:id="rId15"/>
    <p:sldId id="286" r:id="rId16"/>
    <p:sldId id="292" r:id="rId17"/>
    <p:sldId id="294" r:id="rId18"/>
    <p:sldId id="263" r:id="rId19"/>
    <p:sldId id="265" r:id="rId20"/>
    <p:sldId id="266" r:id="rId21"/>
    <p:sldId id="295" r:id="rId22"/>
    <p:sldId id="296" r:id="rId23"/>
    <p:sldId id="297" r:id="rId24"/>
    <p:sldId id="326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35" r:id="rId33"/>
    <p:sldId id="298" r:id="rId34"/>
    <p:sldId id="300" r:id="rId35"/>
    <p:sldId id="304" r:id="rId36"/>
    <p:sldId id="262" r:id="rId37"/>
    <p:sldId id="302" r:id="rId38"/>
    <p:sldId id="261" r:id="rId39"/>
    <p:sldId id="277" r:id="rId40"/>
    <p:sldId id="303" r:id="rId41"/>
    <p:sldId id="305" r:id="rId42"/>
    <p:sldId id="307" r:id="rId43"/>
    <p:sldId id="308" r:id="rId44"/>
    <p:sldId id="309" r:id="rId45"/>
    <p:sldId id="276" r:id="rId46"/>
    <p:sldId id="310" r:id="rId47"/>
    <p:sldId id="312" r:id="rId48"/>
    <p:sldId id="313" r:id="rId49"/>
    <p:sldId id="27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0"/>
    <p:restoredTop sz="85573"/>
  </p:normalViewPr>
  <p:slideViewPr>
    <p:cSldViewPr>
      <p:cViewPr varScale="1">
        <p:scale>
          <a:sx n="80" d="100"/>
          <a:sy n="80" d="100"/>
        </p:scale>
        <p:origin x="191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E4297-ACE2-964F-ACCA-999D2E36D062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2EA32-3398-D648-AA1C-0B6D4DAD8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8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Lorenz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2EA32-3398-D648-AA1C-0B6D4DAD8E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73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14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06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80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3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45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66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38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0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0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5184A-A39D-4FEB-9A47-2D1C99EEA72D}" type="datetimeFigureOut">
              <a:rPr lang="en-GB" smtClean="0"/>
              <a:t>19/11/2018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A1DBE-52C5-4CB9-8CBA-8667593AE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07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Traffic%20Basic_Robin.nlogo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SchellingModel_Robin.nlogo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Flocking_Robin.nlogo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>
            <a:noAutofit/>
          </a:bodyPr>
          <a:lstStyle/>
          <a:p>
            <a:r>
              <a:rPr lang="en-GB" b="1" dirty="0"/>
              <a:t>Decentralised Systems</a:t>
            </a:r>
            <a:br>
              <a:rPr lang="en-GB" b="1" dirty="0"/>
            </a:br>
            <a:r>
              <a:rPr lang="en-GB" sz="2800" b="1" dirty="0"/>
              <a:t>and computer models, complexity theory,</a:t>
            </a:r>
            <a:br>
              <a:rPr lang="en-GB" sz="2800" b="1" dirty="0"/>
            </a:br>
            <a:r>
              <a:rPr lang="en-GB" sz="2800" b="1" dirty="0"/>
              <a:t>chaos and more</a:t>
            </a:r>
            <a:endParaRPr lang="en-GB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/>
              <a:t>Dr Robin Wilson</a:t>
            </a:r>
          </a:p>
          <a:p>
            <a:r>
              <a:rPr lang="en-GB" dirty="0"/>
              <a:t>Geography &amp; Environment</a:t>
            </a:r>
          </a:p>
          <a:p>
            <a:r>
              <a:rPr lang="en-GB" dirty="0"/>
              <a:t>University of Southampton</a:t>
            </a:r>
          </a:p>
        </p:txBody>
      </p:sp>
    </p:spTree>
    <p:extLst>
      <p:ext uri="{BB962C8B-B14F-4D97-AF65-F5344CB8AC3E}">
        <p14:creationId xmlns:p14="http://schemas.microsoft.com/office/powerpoint/2010/main" val="2265767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geosociety.org/graphics/media/2013/13-51-Worman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09506"/>
            <a:ext cx="9180512" cy="1187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426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math.ucr.edu/home/baez/barch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862137"/>
            <a:ext cx="47625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489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rs.els-cdn.com/content/image/1-s2.0-S0169555X02001873-gr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8897"/>
            <a:ext cx="91132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5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0773" y="1018855"/>
            <a:ext cx="4982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Self-</a:t>
            </a:r>
            <a:r>
              <a:rPr lang="en-US" sz="5400" b="1" dirty="0" err="1"/>
              <a:t>organisation</a:t>
            </a:r>
            <a:endParaRPr lang="en-US" sz="5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51228"/>
            <a:ext cx="4680520" cy="289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49" y="3789040"/>
            <a:ext cx="4483378" cy="2806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19" y="5221399"/>
            <a:ext cx="41718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“Architecture</a:t>
            </a:r>
          </a:p>
          <a:p>
            <a:r>
              <a:rPr lang="en-US" sz="4000" dirty="0"/>
              <a:t>without architects”</a:t>
            </a:r>
          </a:p>
        </p:txBody>
      </p:sp>
    </p:spTree>
    <p:extLst>
      <p:ext uri="{BB962C8B-B14F-4D97-AF65-F5344CB8AC3E}">
        <p14:creationId xmlns:p14="http://schemas.microsoft.com/office/powerpoint/2010/main" val="2072477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7259" y="846394"/>
            <a:ext cx="6069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Levels of description</a:t>
            </a:r>
            <a:endParaRPr lang="en-US" sz="5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1500"/>
            <a:ext cx="3030984" cy="3030984"/>
          </a:xfrm>
          <a:prstGeom prst="rect">
            <a:avLst/>
          </a:prstGeom>
        </p:spPr>
      </p:pic>
      <p:pic>
        <p:nvPicPr>
          <p:cNvPr id="8" name="Picture 6" descr="https://www.sciencenews.org/sites/default/files/main/articles/ew_NationalGeographic_1140359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29"/>
          <a:stretch/>
        </p:blipFill>
        <p:spPr bwMode="auto">
          <a:xfrm>
            <a:off x="5076056" y="3128268"/>
            <a:ext cx="3826412" cy="34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-Right Arrow 8"/>
          <p:cNvSpPr/>
          <p:nvPr/>
        </p:nvSpPr>
        <p:spPr>
          <a:xfrm rot="1702836">
            <a:off x="2692587" y="4556896"/>
            <a:ext cx="2376264" cy="631174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71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6648" r="4550" b="98"/>
          <a:stretch>
            <a:fillRect/>
          </a:stretch>
        </p:blipFill>
        <p:spPr>
          <a:xfrm>
            <a:off x="-1" y="-1"/>
            <a:ext cx="9144003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00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764" y="2875002"/>
            <a:ext cx="5550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hlinkClick r:id="rId2" action="ppaction://hlinkfile"/>
              </a:rPr>
              <a:t>Demonstration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41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6" t="528" r="17049" b="124"/>
          <a:stretch>
            <a:fillRect/>
          </a:stretch>
        </p:blipFill>
        <p:spPr>
          <a:xfrm>
            <a:off x="10158" y="-2"/>
            <a:ext cx="9133846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42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.huffpost.com/gen/817477/thumbs/o-MICHAEL-FISH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16" y="1150422"/>
            <a:ext cx="6730569" cy="455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80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www.thetimes.co.uk/tto/multimedia/archive/00345/114653645_hurricane_34550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84" y="2833174"/>
            <a:ext cx="5905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virginmedia.com/images/1987-hurric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077072"/>
            <a:ext cx="41052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thebarrowboy.files.wordpress.com/2008/10/orpington-hurrica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16632"/>
            <a:ext cx="55530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41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40.media.tumblr.com/f96ec3c8f01109230ead34197728ed0a/tumblr_mf6nthvC8K1rh0pgko1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00" y="-1"/>
            <a:ext cx="5211201" cy="681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29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sr.science.energy.gov/images/cms/science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8" y="15404"/>
            <a:ext cx="7737485" cy="682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871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90" b="6166"/>
          <a:stretch>
            <a:fillRect/>
          </a:stretch>
        </p:blipFill>
        <p:spPr>
          <a:xfrm>
            <a:off x="16405" y="1"/>
            <a:ext cx="9127595" cy="6858000"/>
          </a:xfrm>
          <a:prstGeom prst="rect">
            <a:avLst/>
          </a:prstGeom>
        </p:spPr>
      </p:pic>
      <p:pic>
        <p:nvPicPr>
          <p:cNvPr id="3074" name="Picture 2" descr="https://upload.wikimedia.org/wikipedia/en/d/dc/Edward_loren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592288" cy="37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47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3602" y="474345"/>
            <a:ext cx="281679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400" dirty="0"/>
              <a:t>0.060920</a:t>
            </a:r>
          </a:p>
          <a:p>
            <a:r>
              <a:rPr lang="hr-HR" sz="5400" dirty="0"/>
              <a:t>0.398534</a:t>
            </a:r>
          </a:p>
          <a:p>
            <a:r>
              <a:rPr lang="hr-HR" sz="5400" dirty="0"/>
              <a:t>0.478684</a:t>
            </a:r>
          </a:p>
          <a:p>
            <a:r>
              <a:rPr lang="hr-HR" sz="5400" dirty="0"/>
              <a:t>0.482870</a:t>
            </a:r>
          </a:p>
          <a:p>
            <a:r>
              <a:rPr lang="hr-HR" sz="5400" dirty="0"/>
              <a:t>0.170846</a:t>
            </a:r>
          </a:p>
          <a:p>
            <a:r>
              <a:rPr lang="hr-HR" sz="5400" dirty="0"/>
              <a:t>0.657570</a:t>
            </a:r>
          </a:p>
          <a:p>
            <a:r>
              <a:rPr lang="hr-HR" sz="5400" dirty="0"/>
              <a:t>0.204869</a:t>
            </a:r>
          </a:p>
        </p:txBody>
      </p:sp>
    </p:spTree>
    <p:extLst>
      <p:ext uri="{BB962C8B-B14F-4D97-AF65-F5344CB8AC3E}">
        <p14:creationId xmlns:p14="http://schemas.microsoft.com/office/powerpoint/2010/main" val="129040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3602" y="474345"/>
            <a:ext cx="281679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400" dirty="0"/>
              <a:t>0.0609</a:t>
            </a:r>
            <a:r>
              <a:rPr lang="hr-HR" sz="5400" strike="sngStrike" dirty="0">
                <a:solidFill>
                  <a:srgbClr val="C00000"/>
                </a:solidFill>
              </a:rPr>
              <a:t>20</a:t>
            </a:r>
          </a:p>
          <a:p>
            <a:r>
              <a:rPr lang="hr-HR" sz="5400" dirty="0"/>
              <a:t>0.3985</a:t>
            </a:r>
            <a:r>
              <a:rPr lang="hr-HR" sz="5400" strike="sngStrike" dirty="0">
                <a:solidFill>
                  <a:srgbClr val="C00000"/>
                </a:solidFill>
              </a:rPr>
              <a:t>34</a:t>
            </a:r>
          </a:p>
          <a:p>
            <a:r>
              <a:rPr lang="hr-HR" sz="5400" dirty="0"/>
              <a:t>0.4786</a:t>
            </a:r>
            <a:r>
              <a:rPr lang="hr-HR" sz="5400" strike="sngStrike" dirty="0">
                <a:solidFill>
                  <a:srgbClr val="C00000"/>
                </a:solidFill>
              </a:rPr>
              <a:t>84</a:t>
            </a:r>
          </a:p>
          <a:p>
            <a:r>
              <a:rPr lang="hr-HR" sz="5400" dirty="0"/>
              <a:t>0.4828</a:t>
            </a:r>
            <a:r>
              <a:rPr lang="hr-HR" sz="5400" strike="sngStrike" dirty="0">
                <a:solidFill>
                  <a:srgbClr val="C00000"/>
                </a:solidFill>
              </a:rPr>
              <a:t>70</a:t>
            </a:r>
          </a:p>
          <a:p>
            <a:r>
              <a:rPr lang="hr-HR" sz="5400" dirty="0"/>
              <a:t>0.1708</a:t>
            </a:r>
            <a:r>
              <a:rPr lang="hr-HR" sz="5400" strike="sngStrike" dirty="0">
                <a:solidFill>
                  <a:srgbClr val="C00000"/>
                </a:solidFill>
              </a:rPr>
              <a:t>46</a:t>
            </a:r>
          </a:p>
          <a:p>
            <a:r>
              <a:rPr lang="hr-HR" sz="5400" dirty="0"/>
              <a:t>0.6575</a:t>
            </a:r>
            <a:r>
              <a:rPr lang="hr-HR" sz="5400" strike="sngStrike" dirty="0">
                <a:solidFill>
                  <a:srgbClr val="C00000"/>
                </a:solidFill>
              </a:rPr>
              <a:t>70</a:t>
            </a:r>
          </a:p>
          <a:p>
            <a:r>
              <a:rPr lang="hr-HR" sz="5400" dirty="0"/>
              <a:t>0.2048</a:t>
            </a:r>
            <a:r>
              <a:rPr lang="hr-HR" sz="5400" strike="sngStrike" dirty="0">
                <a:solidFill>
                  <a:srgbClr val="C00000"/>
                </a:solidFill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235538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4F1686-3AF5-E541-A93B-42B711436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33020"/>
            <a:ext cx="8136904" cy="67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BB5170-A235-FA42-ACE2-D36FA04B2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33020"/>
            <a:ext cx="8136904" cy="67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72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77C34C-BB23-5A4E-BEDF-30ABA8AD5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57" y="21597"/>
            <a:ext cx="8136686" cy="67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74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6D496-66B9-7D42-BD10-B0387E09D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33020"/>
            <a:ext cx="8136904" cy="67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76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330640-2643-B348-8047-FECECAFB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33020"/>
            <a:ext cx="8136904" cy="67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64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99212F-5BD6-634D-89D1-056EF1D6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04" y="28475"/>
            <a:ext cx="8147792" cy="680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99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764" y="2875002"/>
            <a:ext cx="5550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hlinkClick r:id="rId2" action="ppaction://hlinkfile"/>
              </a:rPr>
              <a:t>Demonstration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09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527938-EDE5-7B44-8723-9EAC19462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54" y="58316"/>
            <a:ext cx="807629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83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92349F-9DC4-AC4F-96B2-3DCD492E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13" y="52439"/>
            <a:ext cx="8090375" cy="67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59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2768" y="980728"/>
            <a:ext cx="1912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Chaos</a:t>
            </a:r>
            <a:endParaRPr lang="en-US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924944"/>
            <a:ext cx="81740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22222"/>
                </a:solidFill>
                <a:latin typeface="Arial" charset="0"/>
              </a:rPr>
              <a:t>When the </a:t>
            </a:r>
            <a:r>
              <a:rPr lang="en-US" sz="4000" i="1" dirty="0">
                <a:solidFill>
                  <a:srgbClr val="222222"/>
                </a:solidFill>
                <a:latin typeface="Arial" charset="0"/>
              </a:rPr>
              <a:t>present</a:t>
            </a:r>
            <a:r>
              <a:rPr lang="en-US" sz="4000" dirty="0">
                <a:solidFill>
                  <a:srgbClr val="222222"/>
                </a:solidFill>
                <a:latin typeface="Arial" charset="0"/>
              </a:rPr>
              <a:t> determines the</a:t>
            </a:r>
          </a:p>
          <a:p>
            <a:r>
              <a:rPr lang="en-US" sz="4000" i="1" dirty="0">
                <a:solidFill>
                  <a:srgbClr val="222222"/>
                </a:solidFill>
                <a:latin typeface="Arial" charset="0"/>
              </a:rPr>
              <a:t>future</a:t>
            </a:r>
            <a:r>
              <a:rPr lang="en-US" sz="4000" dirty="0">
                <a:solidFill>
                  <a:srgbClr val="222222"/>
                </a:solidFill>
                <a:latin typeface="Arial" charset="0"/>
              </a:rPr>
              <a:t>, but the </a:t>
            </a:r>
            <a:r>
              <a:rPr lang="en-US" sz="4000" i="1" dirty="0">
                <a:solidFill>
                  <a:srgbClr val="222222"/>
                </a:solidFill>
                <a:latin typeface="Arial" charset="0"/>
              </a:rPr>
              <a:t>approximate present</a:t>
            </a:r>
          </a:p>
          <a:p>
            <a:r>
              <a:rPr lang="en-US" sz="4000" dirty="0">
                <a:solidFill>
                  <a:srgbClr val="222222"/>
                </a:solidFill>
                <a:latin typeface="Arial" charset="0"/>
              </a:rPr>
              <a:t>does not </a:t>
            </a:r>
            <a:r>
              <a:rPr lang="en-US" sz="4000" i="1" dirty="0">
                <a:solidFill>
                  <a:srgbClr val="222222"/>
                </a:solidFill>
                <a:latin typeface="Arial" charset="0"/>
              </a:rPr>
              <a:t>approximately determine</a:t>
            </a:r>
          </a:p>
          <a:p>
            <a:r>
              <a:rPr lang="en-US" sz="4000" i="1" dirty="0">
                <a:solidFill>
                  <a:srgbClr val="222222"/>
                </a:solidFill>
                <a:latin typeface="Arial" charset="0"/>
              </a:rPr>
              <a:t>the future</a:t>
            </a:r>
            <a:r>
              <a:rPr lang="en-US" sz="4000" dirty="0">
                <a:solidFill>
                  <a:srgbClr val="222222"/>
                </a:solidFill>
                <a:latin typeface="Arial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3850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atic1.squarespace.com/static/592efec76a49630d55a0d440/t/596cf9baf5e231ec61361469/1500314051041/?format=25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r="11376" b="292"/>
          <a:stretch>
            <a:fillRect/>
          </a:stretch>
        </p:blipFill>
        <p:spPr bwMode="auto">
          <a:xfrm>
            <a:off x="-1" y="0"/>
            <a:ext cx="91440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3429000"/>
            <a:ext cx="3980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Chaos theory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3574" y="4349771"/>
            <a:ext cx="4528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Butterfly effect</a:t>
            </a:r>
          </a:p>
        </p:txBody>
      </p:sp>
    </p:spTree>
    <p:extLst>
      <p:ext uri="{BB962C8B-B14F-4D97-AF65-F5344CB8AC3E}">
        <p14:creationId xmlns:p14="http://schemas.microsoft.com/office/powerpoint/2010/main" val="1802408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01225" cy="3284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725" y="3284984"/>
            <a:ext cx="5657275" cy="357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-28047"/>
            <a:ext cx="5256584" cy="3313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8720" y="3250293"/>
            <a:ext cx="5724128" cy="360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38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336" y="1412776"/>
            <a:ext cx="8267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Centralised</a:t>
            </a:r>
            <a:r>
              <a:rPr lang="en-US" sz="5400" b="1" dirty="0"/>
              <a:t> vs </a:t>
            </a:r>
            <a:r>
              <a:rPr lang="en-US" sz="5400" b="1" dirty="0" err="1"/>
              <a:t>Decentralised</a:t>
            </a:r>
            <a:endParaRPr lang="en-US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23514" y="2996952"/>
            <a:ext cx="649697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from</a:t>
            </a:r>
          </a:p>
          <a:p>
            <a:r>
              <a:rPr lang="en-US" sz="5400" dirty="0"/>
              <a:t>“Who is in charge?”</a:t>
            </a:r>
          </a:p>
          <a:p>
            <a:pPr algn="ctr"/>
            <a:r>
              <a:rPr lang="en-US" sz="5400" dirty="0"/>
              <a:t>to</a:t>
            </a:r>
          </a:p>
          <a:p>
            <a:r>
              <a:rPr lang="en-US" sz="5400" dirty="0"/>
              <a:t>“</a:t>
            </a:r>
            <a:r>
              <a:rPr lang="en-US" sz="5400" b="1" i="1" dirty="0"/>
              <a:t>Is</a:t>
            </a:r>
            <a:r>
              <a:rPr lang="en-US" sz="5400" dirty="0"/>
              <a:t> anyone in charge?”</a:t>
            </a:r>
          </a:p>
        </p:txBody>
      </p:sp>
    </p:spTree>
    <p:extLst>
      <p:ext uri="{BB962C8B-B14F-4D97-AF65-F5344CB8AC3E}">
        <p14:creationId xmlns:p14="http://schemas.microsoft.com/office/powerpoint/2010/main" val="984182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exeter-labour.org.uk/wordpress/wp-content/uploads/2011/10/headli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34" y="476672"/>
            <a:ext cx="4945332" cy="173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3.bp.blogspot.com/-aMLOwL1uUuQ/VK01r-gpwiI/AAAAAAAAglY/kNXHU6N709M/s1600/NHSCrisi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35" y="2564904"/>
            <a:ext cx="3173065" cy="396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jeffreyhill.typepad.com/.a/6a00d8341d417153ef01901ba525a1970b-450w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200" y="2611749"/>
            <a:ext cx="3134122" cy="38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labourlist.org/wp-content/uploads/2014/07/timthumb-330x4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56522"/>
            <a:ext cx="3299537" cy="439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842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960"/>
            <a:ext cx="9144000" cy="62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46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logs.ft.com/westminster/files/2011/08/nhs_newbureaucrac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785813"/>
            <a:ext cx="739140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85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om.core77designawards.c77ad2012.s3.amazonaws.com/2012/files/2012/07/18074f7c2b1414d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2921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91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dn.phys.org/newman/gfx/news/2011/thewaningo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928812"/>
            <a:ext cx="47625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733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2487" r="7452" b="160"/>
          <a:stretch>
            <a:fillRect/>
          </a:stretch>
        </p:blipFill>
        <p:spPr>
          <a:xfrm>
            <a:off x="-1" y="0"/>
            <a:ext cx="9144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03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my Ants Dropl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630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8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4249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</a:t>
            </a:r>
            <a:r>
              <a:rPr lang="en-US" sz="3200" dirty="0"/>
              <a:t>Stop when you get to a gap and hold on</a:t>
            </a:r>
          </a:p>
          <a:p>
            <a:endParaRPr lang="en-US" sz="3200" dirty="0"/>
          </a:p>
          <a:p>
            <a:r>
              <a:rPr lang="en-US" sz="3200" b="1" dirty="0"/>
              <a:t>2. </a:t>
            </a:r>
            <a:r>
              <a:rPr lang="en-US" sz="3200" dirty="0"/>
              <a:t>When lots of ants are walking over you, stay still</a:t>
            </a:r>
          </a:p>
          <a:p>
            <a:endParaRPr lang="en-US" sz="3200" dirty="0"/>
          </a:p>
          <a:p>
            <a:r>
              <a:rPr lang="en-US" sz="3200" b="1" dirty="0"/>
              <a:t>3. </a:t>
            </a:r>
            <a:r>
              <a:rPr lang="en-US" sz="3200" dirty="0"/>
              <a:t>When few ants are walking over you, carry on moving</a:t>
            </a:r>
          </a:p>
        </p:txBody>
      </p:sp>
    </p:spTree>
    <p:extLst>
      <p:ext uri="{BB962C8B-B14F-4D97-AF65-F5344CB8AC3E}">
        <p14:creationId xmlns:p14="http://schemas.microsoft.com/office/powerpoint/2010/main" val="899621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my Ants Dropl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630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989" y="0"/>
            <a:ext cx="4746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28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Boids</a:t>
            </a:r>
            <a:endParaRPr lang="en-GB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573070"/>
              </p:ext>
            </p:extLst>
          </p:nvPr>
        </p:nvGraphicFramePr>
        <p:xfrm>
          <a:off x="1524000" y="1397000"/>
          <a:ext cx="609600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955807" y="1543818"/>
            <a:ext cx="2082718" cy="4405462"/>
            <a:chOff x="955807" y="1124744"/>
            <a:chExt cx="2082718" cy="4405462"/>
          </a:xfrm>
        </p:grpSpPr>
        <p:pic>
          <p:nvPicPr>
            <p:cNvPr id="6" name="Picture 2" descr="separation diagr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124744"/>
              <a:ext cx="2066925" cy="1381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alignment diagr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636912"/>
              <a:ext cx="2066925" cy="1381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hesion diagr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807" y="4149080"/>
              <a:ext cx="2066925" cy="1381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190037" y="177271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Separation:</a:t>
            </a:r>
            <a:endParaRPr lang="en-GB" dirty="0"/>
          </a:p>
          <a:p>
            <a:r>
              <a:rPr lang="en-GB" dirty="0"/>
              <a:t>Steer to avoid crowding local </a:t>
            </a:r>
            <a:r>
              <a:rPr lang="en-GB" dirty="0" err="1"/>
              <a:t>flockmates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190037" y="3284884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Alignment</a:t>
            </a:r>
            <a:endParaRPr lang="en-GB" dirty="0"/>
          </a:p>
          <a:p>
            <a:r>
              <a:rPr lang="en-GB" dirty="0"/>
              <a:t>Steer towards the average heading of local </a:t>
            </a:r>
            <a:r>
              <a:rPr lang="en-GB" dirty="0" err="1"/>
              <a:t>flockmates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190037" y="4658552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Cohesion</a:t>
            </a:r>
            <a:endParaRPr lang="en-GB" dirty="0"/>
          </a:p>
          <a:p>
            <a:r>
              <a:rPr lang="en-GB" dirty="0"/>
              <a:t>Steer to move toward the average position of local </a:t>
            </a:r>
            <a:r>
              <a:rPr lang="en-GB" dirty="0" err="1"/>
              <a:t>flockmates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273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764" y="2875002"/>
            <a:ext cx="5550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hlinkClick r:id="rId2" action="ppaction://hlinkfile"/>
              </a:rPr>
              <a:t>Demonstration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12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a/af/Flickr_-_brewbooks_-_Cathedral_Termite_M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0238"/>
            <a:ext cx="4608512" cy="61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-tc.pbs.org/wnet/nature/files/2011/10/termite_m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0238"/>
            <a:ext cx="4104456" cy="616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24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grammable self-assembly in a thousand-robot swar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FF0000"/>
                </a:solidFill>
              </a:rPr>
              <a:t>Self-organisation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73628" y="349205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B050"/>
                </a:solidFill>
              </a:rPr>
              <a:t>Chaos theory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555" y="3139262"/>
            <a:ext cx="8383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Centralised vs Decentralised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980728" y="4104360"/>
            <a:ext cx="8383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>
                <a:solidFill>
                  <a:schemeClr val="accent5">
                    <a:lumMod val="75000"/>
                  </a:schemeClr>
                </a:solidFill>
              </a:rPr>
              <a:t>Agent-based Modelling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16699" y="5013176"/>
            <a:ext cx="8383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tx2"/>
                </a:solidFill>
              </a:rPr>
              <a:t>Complex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858163" y="2096345"/>
            <a:ext cx="8268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>
                <a:solidFill>
                  <a:schemeClr val="accent2">
                    <a:lumMod val="75000"/>
                  </a:schemeClr>
                </a:solidFill>
              </a:rPr>
              <a:t>Levels of description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081" y="5766355"/>
            <a:ext cx="8383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accent2">
                    <a:lumMod val="75000"/>
                  </a:schemeClr>
                </a:solidFill>
              </a:rPr>
              <a:t>Explanation?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4276" y="1220375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6">
                    <a:lumMod val="75000"/>
                  </a:schemeClr>
                </a:solidFill>
              </a:rPr>
              <a:t>Emergent behaviour</a:t>
            </a:r>
          </a:p>
        </p:txBody>
      </p:sp>
    </p:spTree>
    <p:extLst>
      <p:ext uri="{BB962C8B-B14F-4D97-AF65-F5344CB8AC3E}">
        <p14:creationId xmlns:p14="http://schemas.microsoft.com/office/powerpoint/2010/main" val="646921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1241" y="1628800"/>
            <a:ext cx="5081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Computer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514" y="4293096"/>
            <a:ext cx="8512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“All models are wrong; some are useful”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0144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9288" y="620688"/>
            <a:ext cx="5765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Agent-based model</a:t>
            </a:r>
            <a:endParaRPr lang="en-US" sz="5400" b="1" dirty="0"/>
          </a:p>
        </p:txBody>
      </p:sp>
      <p:pic>
        <p:nvPicPr>
          <p:cNvPr id="1026" name="Picture 2" descr="https://i1.wp.com/www.classtools.net/blog/wp-content/uploads/2015/05/s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32132"/>
            <a:ext cx="2339752" cy="43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1.wp.com/www.classtools.net/blog/wp-content/uploads/2015/05/s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7904" y="1572092"/>
            <a:ext cx="1373387" cy="255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1.wp.com/www.classtools.net/blog/wp-content/uploads/2015/05/s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87306"/>
            <a:ext cx="1241448" cy="23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-Right Arrow 7"/>
          <p:cNvSpPr/>
          <p:nvPr/>
        </p:nvSpPr>
        <p:spPr>
          <a:xfrm rot="1702836">
            <a:off x="2418965" y="4657335"/>
            <a:ext cx="2376264" cy="631174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 rot="20688331">
            <a:off x="2535202" y="3204793"/>
            <a:ext cx="1493459" cy="631174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532" y="2138913"/>
            <a:ext cx="324036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5070" y="980728"/>
            <a:ext cx="3352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Emergence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2852936"/>
            <a:ext cx="605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“Something from nothing</a:t>
            </a:r>
            <a:r>
              <a:rPr lang="mr-IN" sz="4000" dirty="0"/>
              <a:t>…</a:t>
            </a:r>
            <a:r>
              <a:rPr lang="en-US" sz="4000" dirty="0"/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3789040"/>
            <a:ext cx="80711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“The whole is greater than the sum of</a:t>
            </a:r>
          </a:p>
          <a:p>
            <a:r>
              <a:rPr lang="en-US" sz="4000" dirty="0"/>
              <a:t>the parts”</a:t>
            </a:r>
          </a:p>
        </p:txBody>
      </p:sp>
    </p:spTree>
    <p:extLst>
      <p:ext uri="{BB962C8B-B14F-4D97-AF65-F5344CB8AC3E}">
        <p14:creationId xmlns:p14="http://schemas.microsoft.com/office/powerpoint/2010/main" val="464877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ired.com/images_blogs/wiredscience/2011/02/RubalKhali-cropped2-660x4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0" y="-1"/>
            <a:ext cx="102636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450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sciencenews.org/sites/default/files/main/articles/ew_NationalGeographic_114035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757"/>
            <a:ext cx="12962584" cy="693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11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45227</TotalTime>
  <Words>196</Words>
  <Application>Microsoft Macintosh PowerPoint</Application>
  <PresentationFormat>On-screen Show (4:3)</PresentationFormat>
  <Paragraphs>66</Paragraphs>
  <Slides>49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Mangal</vt:lpstr>
      <vt:lpstr>Office Theme</vt:lpstr>
      <vt:lpstr>Decentralised Systems and computer models, complexity theory, chaos and more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Boids</vt:lpstr>
      <vt:lpstr>PowerPoint Presentation</vt:lpstr>
      <vt:lpstr>PowerPoint Presentation</vt:lpstr>
      <vt:lpstr>PowerPoint Presentation</vt:lpstr>
      <vt:lpstr>PowerPoint Presentation</vt:lpstr>
    </vt:vector>
  </TitlesOfParts>
  <Company>University of Southampton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Wilson</dc:creator>
  <cp:lastModifiedBy>Wilson R.T.</cp:lastModifiedBy>
  <cp:revision>84</cp:revision>
  <dcterms:created xsi:type="dcterms:W3CDTF">2015-02-17T13:03:03Z</dcterms:created>
  <dcterms:modified xsi:type="dcterms:W3CDTF">2018-11-19T11:14:39Z</dcterms:modified>
</cp:coreProperties>
</file>