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95" r:id="rId3"/>
    <p:sldId id="259" r:id="rId4"/>
    <p:sldId id="260" r:id="rId5"/>
    <p:sldId id="292" r:id="rId6"/>
    <p:sldId id="265" r:id="rId7"/>
    <p:sldId id="268" r:id="rId8"/>
    <p:sldId id="269" r:id="rId9"/>
    <p:sldId id="270" r:id="rId10"/>
    <p:sldId id="271" r:id="rId11"/>
    <p:sldId id="291" r:id="rId12"/>
    <p:sldId id="290" r:id="rId13"/>
    <p:sldId id="296" r:id="rId14"/>
    <p:sldId id="293" r:id="rId15"/>
    <p:sldId id="297" r:id="rId16"/>
    <p:sldId id="298" r:id="rId17"/>
    <p:sldId id="299" r:id="rId18"/>
    <p:sldId id="294" r:id="rId19"/>
    <p:sldId id="300" r:id="rId20"/>
    <p:sldId id="301" r:id="rId21"/>
    <p:sldId id="302" r:id="rId22"/>
    <p:sldId id="323" r:id="rId23"/>
    <p:sldId id="316" r:id="rId24"/>
    <p:sldId id="317" r:id="rId25"/>
    <p:sldId id="318" r:id="rId26"/>
    <p:sldId id="319" r:id="rId27"/>
    <p:sldId id="321" r:id="rId28"/>
    <p:sldId id="322" r:id="rId29"/>
    <p:sldId id="324" r:id="rId30"/>
    <p:sldId id="338" r:id="rId31"/>
    <p:sldId id="310" r:id="rId32"/>
    <p:sldId id="308" r:id="rId33"/>
    <p:sldId id="312" r:id="rId34"/>
    <p:sldId id="313" r:id="rId35"/>
    <p:sldId id="314" r:id="rId36"/>
    <p:sldId id="315" r:id="rId37"/>
    <p:sldId id="303" r:id="rId38"/>
    <p:sldId id="306" r:id="rId39"/>
    <p:sldId id="309" r:id="rId40"/>
    <p:sldId id="325" r:id="rId41"/>
    <p:sldId id="327" r:id="rId42"/>
    <p:sldId id="326" r:id="rId43"/>
    <p:sldId id="328" r:id="rId44"/>
    <p:sldId id="334" r:id="rId45"/>
    <p:sldId id="329" r:id="rId46"/>
    <p:sldId id="330" r:id="rId47"/>
    <p:sldId id="332" r:id="rId48"/>
    <p:sldId id="331" r:id="rId49"/>
    <p:sldId id="337" r:id="rId50"/>
    <p:sldId id="33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8"/>
    <p:restoredTop sz="96176"/>
  </p:normalViewPr>
  <p:slideViewPr>
    <p:cSldViewPr snapToGrid="0">
      <p:cViewPr>
        <p:scale>
          <a:sx n="80" d="100"/>
          <a:sy n="80" d="100"/>
        </p:scale>
        <p:origin x="992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39CC8-1E40-A44C-AA6A-3362EB20A1EB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C4B01-5A1F-8543-B8D5-1DECEBCE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6FB25-8389-457A-BB8B-3104E9F7A9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10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F216-F85A-0C20-1D58-FA172EA0D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B8DBC-305B-D6F0-668A-91C0C9346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59644-0BF2-C0AD-E95B-021C78C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B4EE2-8D86-562B-6B32-670817D1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7A11-6489-B699-30AC-E5704D42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1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AB77-DDD9-B7F8-FEA5-B233D1FB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EBE62-2078-46DE-B615-633DA001B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F197-42A3-34E0-3951-BC33E703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A3A0C-5B58-A028-2CD7-B5F167B3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7FA5B-B080-BD48-2D39-707A0247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7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1FF39-5B53-8007-D4AE-236053AC9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C528F-1F31-ECB1-DB7B-55D2EB26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AB83D-9EC2-94A6-72F4-7F6350AD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B2D81-50A9-9F66-D639-AF70E2A7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A2704-26C7-9806-54E2-408CC549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8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76F0-4E44-49FC-D1AA-1BA12EE4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5E038-DA3E-DBF7-47D7-BF08C2EEC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3F49D-C5CC-3B75-A355-4C7EDEAF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18DF-DC45-EA50-5337-17153E5F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ECA3-97A7-609C-42DD-D8790316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18A5-905C-90BC-7A58-27CBC60E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2B1D7-B715-BBC0-7ACC-C8893D77B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F1A9D-F444-661F-7FE4-7D4BFC0B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D1AA-487C-02EB-E6D2-46208966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0E8FE-2C51-825C-EFB1-B468893F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7AC4-8FBD-56AD-AC00-AF513DA5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20515-D452-EDBC-CDAA-64C89B1BA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4F4FD-373C-75BD-1568-B8F1CEA5C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A4E6B-0840-8D15-2D39-07697A5F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53C4B-12E4-1622-0AAF-E3ED0013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32286-32E6-DE7E-ED4C-F7E0DF53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6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9733-99E1-C0B0-6CA1-87210FCE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A430B-97ED-4918-85E0-A4A4B6993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0E8B2-C307-9E34-E8D9-FAF08EB5E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1E3DA-5CE9-8B5C-9B4A-1EC6ECE42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D4A0A1-2C4C-2368-A02E-4F322A2DB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66434-8A5D-F5F9-6EC8-EA4BE2BF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29FDC-01E2-870D-A149-AB877CB3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5B01A-6E8B-8583-1453-D5BBA7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65FB-E3DB-3F60-0292-43987D97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B2A3A-2055-4CA2-9B1A-CC30EE8E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AB338-80BD-EC83-9267-0E0652C24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578BF-D06F-F179-DA12-180EBCF5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9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9568D-156D-6ECC-65EE-DCAAD01DC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2322F-F833-782D-442F-201C05BE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ABA57-4514-E886-23CE-E971FA0B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3DC7-3D81-7A9A-C566-34A022BF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5350-EDC2-E2B8-B2AB-FC337BA6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D1067-F573-24C5-7DFB-DB2B667E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77A7C-BC78-D321-F058-826F8E52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A7C95-5E32-AE2E-C1BA-94314130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2D54E-40EB-23D0-2941-E3C38BB2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7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85E6-7A86-2DC3-6346-0A1C851A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164CF-11CF-E04C-F531-CE8059F23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52FFF-2AD2-5CD4-DA36-A6AD48C4C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9028-736B-4472-1153-8512C5E1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95AE0-E60C-1AD8-6A47-5E0F641C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1A2CD-0257-6C0A-78E1-0B9CD3CB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6D5CFD-1A16-7D48-8D99-21A5239D0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69C89-6B54-F872-D36C-498EA74C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2FB1C-0FD2-B9A3-723D-10E8D835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92170-8CD3-BB48-B747-712937ABCFC1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5D589-063E-9FAA-22CF-7D1B53370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016FE-4982-440B-3559-5BFD3329D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4C099-3EAD-0349-AA82-41581A43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rtwils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freegisdata.rtwilson.com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@rtwilson.com" TargetMode="External"/><Relationship Id="rId2" Type="http://schemas.openxmlformats.org/officeDocument/2006/relationships/hyperlink" Target="http://www.rtwilson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81D6-2843-7536-01B8-810716C4D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6700"/>
            <a:ext cx="9144000" cy="2387600"/>
          </a:xfrm>
        </p:spPr>
        <p:txBody>
          <a:bodyPr/>
          <a:lstStyle/>
          <a:p>
            <a:r>
              <a:rPr lang="en-US" dirty="0"/>
              <a:t>An introduction to geospatial data &amp;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F8F08-C106-3A69-A8A2-E9891733B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60900"/>
            <a:ext cx="9144000" cy="1655762"/>
          </a:xfrm>
        </p:spPr>
        <p:txBody>
          <a:bodyPr/>
          <a:lstStyle/>
          <a:p>
            <a:r>
              <a:rPr lang="en-US" dirty="0"/>
              <a:t>Dr Robin Wilson</a:t>
            </a:r>
          </a:p>
          <a:p>
            <a:r>
              <a:rPr lang="en-US" dirty="0">
                <a:hlinkClick r:id="rId2"/>
              </a:rPr>
              <a:t>www.rtwilson.com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0D562-CDCF-43FC-92F8-8F5091518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95"/>
          <a:stretch/>
        </p:blipFill>
        <p:spPr>
          <a:xfrm>
            <a:off x="246480" y="3429000"/>
            <a:ext cx="11699040" cy="31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7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5" r="58714" b="36218"/>
          <a:stretch/>
        </p:blipFill>
        <p:spPr bwMode="auto">
          <a:xfrm>
            <a:off x="1559495" y="0"/>
            <a:ext cx="84092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90C97-5FDA-7228-9CD6-91753DB29741}"/>
              </a:ext>
            </a:extLst>
          </p:cNvPr>
          <p:cNvSpPr txBox="1"/>
          <p:nvPr/>
        </p:nvSpPr>
        <p:spPr>
          <a:xfrm>
            <a:off x="1559495" y="6177498"/>
            <a:ext cx="840925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Raster (grid of values plus metadata)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43824E-855F-9E88-52A3-1ADBDC52D528}"/>
              </a:ext>
            </a:extLst>
          </p:cNvPr>
          <p:cNvCxnSpPr/>
          <p:nvPr/>
        </p:nvCxnSpPr>
        <p:spPr>
          <a:xfrm>
            <a:off x="2223248" y="2839453"/>
            <a:ext cx="616205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828FB5-FF47-5B1E-7A4C-0CE0254C349C}"/>
              </a:ext>
            </a:extLst>
          </p:cNvPr>
          <p:cNvSpPr txBox="1"/>
          <p:nvPr/>
        </p:nvSpPr>
        <p:spPr>
          <a:xfrm>
            <a:off x="1568932" y="20854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9A48-0B0A-5767-49F9-141869F36471}"/>
              </a:ext>
            </a:extLst>
          </p:cNvPr>
          <p:cNvSpPr txBox="1"/>
          <p:nvPr/>
        </p:nvSpPr>
        <p:spPr>
          <a:xfrm>
            <a:off x="2176439" y="20854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28297-3566-0A5B-8377-7880A753372A}"/>
              </a:ext>
            </a:extLst>
          </p:cNvPr>
          <p:cNvSpPr txBox="1"/>
          <p:nvPr/>
        </p:nvSpPr>
        <p:spPr>
          <a:xfrm>
            <a:off x="2783946" y="208548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EC8532-147F-34BD-A391-9B0F6A98FA1A}"/>
              </a:ext>
            </a:extLst>
          </p:cNvPr>
          <p:cNvSpPr txBox="1"/>
          <p:nvPr/>
        </p:nvSpPr>
        <p:spPr>
          <a:xfrm>
            <a:off x="3391453" y="208548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17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04E4D2-5AE3-FFC9-0839-B0FADF1B9AF1}"/>
              </a:ext>
            </a:extLst>
          </p:cNvPr>
          <p:cNvCxnSpPr/>
          <p:nvPr/>
        </p:nvCxnSpPr>
        <p:spPr>
          <a:xfrm flipV="1">
            <a:off x="1122947" y="2999874"/>
            <a:ext cx="1411706" cy="11069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29FD9C-743A-E21B-046C-34EAA9876AC5}"/>
              </a:ext>
            </a:extLst>
          </p:cNvPr>
          <p:cNvSpPr txBox="1"/>
          <p:nvPr/>
        </p:nvSpPr>
        <p:spPr>
          <a:xfrm>
            <a:off x="145328" y="4106779"/>
            <a:ext cx="132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Pixel size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889732-7250-44B9-09E6-CD9D9C968C13}"/>
              </a:ext>
            </a:extLst>
          </p:cNvPr>
          <p:cNvSpPr txBox="1"/>
          <p:nvPr/>
        </p:nvSpPr>
        <p:spPr>
          <a:xfrm>
            <a:off x="3998960" y="208548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B35DE-7AB6-CC7F-A4CD-9D735A1F6356}"/>
              </a:ext>
            </a:extLst>
          </p:cNvPr>
          <p:cNvSpPr txBox="1"/>
          <p:nvPr/>
        </p:nvSpPr>
        <p:spPr>
          <a:xfrm>
            <a:off x="4606467" y="208548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9BE9E-8CA0-4E4C-E6DE-5346498ECD0E}"/>
              </a:ext>
            </a:extLst>
          </p:cNvPr>
          <p:cNvSpPr txBox="1"/>
          <p:nvPr/>
        </p:nvSpPr>
        <p:spPr>
          <a:xfrm>
            <a:off x="5213972" y="208548"/>
            <a:ext cx="55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6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EF296-0B69-DA7D-3D5A-036B0211C69C}"/>
              </a:ext>
            </a:extLst>
          </p:cNvPr>
          <p:cNvSpPr txBox="1"/>
          <p:nvPr/>
        </p:nvSpPr>
        <p:spPr>
          <a:xfrm>
            <a:off x="1559496" y="6177498"/>
            <a:ext cx="48245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Raster (multiband)</a:t>
            </a:r>
          </a:p>
        </p:txBody>
      </p:sp>
      <p:pic>
        <p:nvPicPr>
          <p:cNvPr id="2054" name="Picture 6" descr="6-raster-data">
            <a:extLst>
              <a:ext uri="{FF2B5EF4-FFF2-40B4-BE49-F238E27FC236}">
                <a16:creationId xmlns:a16="http://schemas.microsoft.com/office/drawing/2014/main" id="{EA366F33-D382-55DE-D5E5-528C9361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38" y="846738"/>
            <a:ext cx="7640387" cy="51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3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51FB4-8F98-6D71-BEB7-4287736605F4}"/>
              </a:ext>
            </a:extLst>
          </p:cNvPr>
          <p:cNvSpPr txBox="1"/>
          <p:nvPr/>
        </p:nvSpPr>
        <p:spPr>
          <a:xfrm>
            <a:off x="651163" y="292671"/>
            <a:ext cx="1109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Beware of projections and co-ordinate systems</a:t>
            </a:r>
          </a:p>
        </p:txBody>
      </p:sp>
      <p:pic>
        <p:nvPicPr>
          <p:cNvPr id="1026" name="Picture 2" descr="See the world replicated on an orange for a fun lesson in ...">
            <a:extLst>
              <a:ext uri="{FF2B5EF4-FFF2-40B4-BE49-F238E27FC236}">
                <a16:creationId xmlns:a16="http://schemas.microsoft.com/office/drawing/2014/main" id="{448226D0-7A3A-F77A-6A72-6672529A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7" y="1235098"/>
            <a:ext cx="4675909" cy="350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 Map: A clickable map of world countries :-)">
            <a:extLst>
              <a:ext uri="{FF2B5EF4-FFF2-40B4-BE49-F238E27FC236}">
                <a16:creationId xmlns:a16="http://schemas.microsoft.com/office/drawing/2014/main" id="{F169623C-0538-4486-4CF6-74CADAC4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67" y="1235098"/>
            <a:ext cx="5914015" cy="35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505F5-F8A1-4F9A-BFB5-B2C01542792F}"/>
              </a:ext>
            </a:extLst>
          </p:cNvPr>
          <p:cNvSpPr txBox="1"/>
          <p:nvPr/>
        </p:nvSpPr>
        <p:spPr>
          <a:xfrm>
            <a:off x="529937" y="5099682"/>
            <a:ext cx="1133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Latitude, Longitude </a:t>
            </a:r>
            <a:r>
              <a:rPr lang="en-US" sz="2800" dirty="0"/>
              <a:t>for the </a:t>
            </a:r>
            <a:r>
              <a:rPr lang="en-US" sz="2800" b="1" dirty="0"/>
              <a:t>whole world </a:t>
            </a:r>
            <a:r>
              <a:rPr lang="en-US" sz="2800" dirty="0"/>
              <a:t>in </a:t>
            </a:r>
            <a:r>
              <a:rPr lang="en-US" sz="2800" b="1" dirty="0"/>
              <a:t>degrees</a:t>
            </a:r>
            <a:r>
              <a:rPr lang="en-US" sz="2800" dirty="0"/>
              <a:t> </a:t>
            </a:r>
            <a:r>
              <a:rPr lang="en-US" dirty="0"/>
              <a:t>(but which comes first?)</a:t>
            </a:r>
            <a:endParaRPr lang="en-US" sz="2800" b="1" dirty="0"/>
          </a:p>
          <a:p>
            <a:r>
              <a:rPr lang="en-US" sz="2800" b="1" dirty="0"/>
              <a:t>X, Y in projected </a:t>
            </a:r>
            <a:r>
              <a:rPr lang="en-US" sz="2800" dirty="0"/>
              <a:t>co-ordinate systems for </a:t>
            </a:r>
            <a:r>
              <a:rPr lang="en-US" sz="2800" b="1" dirty="0"/>
              <a:t>specific areas </a:t>
            </a:r>
            <a:r>
              <a:rPr lang="en-US" sz="2800" dirty="0"/>
              <a:t>usually in </a:t>
            </a:r>
            <a:r>
              <a:rPr lang="en-US" sz="2800" b="1" dirty="0" err="1"/>
              <a:t>metres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89F2E-B839-0C9A-4A4A-15B045D781B5}"/>
              </a:ext>
            </a:extLst>
          </p:cNvPr>
          <p:cNvSpPr txBox="1"/>
          <p:nvPr/>
        </p:nvSpPr>
        <p:spPr>
          <a:xfrm>
            <a:off x="2738005" y="6108662"/>
            <a:ext cx="6099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epsg.io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7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9A0E7-6536-C52F-0879-D1F461D9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7652"/>
            <a:ext cx="7772400" cy="65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3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51FB4-8F98-6D71-BEB7-4287736605F4}"/>
              </a:ext>
            </a:extLst>
          </p:cNvPr>
          <p:cNvSpPr txBox="1"/>
          <p:nvPr/>
        </p:nvSpPr>
        <p:spPr>
          <a:xfrm>
            <a:off x="651163" y="292671"/>
            <a:ext cx="1109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Where to get geospatial data?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505F5-F8A1-4F9A-BFB5-B2C01542792F}"/>
              </a:ext>
            </a:extLst>
          </p:cNvPr>
          <p:cNvSpPr txBox="1"/>
          <p:nvPr/>
        </p:nvSpPr>
        <p:spPr>
          <a:xfrm>
            <a:off x="426027" y="1140746"/>
            <a:ext cx="1133994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National mapping agencies (</a:t>
            </a:r>
            <a:r>
              <a:rPr lang="en-US" sz="2800" dirty="0" err="1"/>
              <a:t>eg.</a:t>
            </a:r>
            <a:r>
              <a:rPr lang="en-US" sz="2800" dirty="0"/>
              <a:t> Ordnance Survey)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National statistical </a:t>
            </a:r>
            <a:r>
              <a:rPr lang="en-US" sz="2800" dirty="0" err="1"/>
              <a:t>organisations</a:t>
            </a:r>
            <a:r>
              <a:rPr lang="en-US" sz="2800" dirty="0"/>
              <a:t> (</a:t>
            </a:r>
            <a:r>
              <a:rPr lang="en-US" sz="2800" dirty="0" err="1"/>
              <a:t>eg.</a:t>
            </a:r>
            <a:r>
              <a:rPr lang="en-US" sz="2800" dirty="0"/>
              <a:t> Office for National Statistics)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OpenStreetMap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Satellite operators (</a:t>
            </a:r>
            <a:r>
              <a:rPr lang="en-US" sz="2800" dirty="0" err="1"/>
              <a:t>eg.</a:t>
            </a:r>
            <a:r>
              <a:rPr lang="en-US" sz="2800" dirty="0"/>
              <a:t> NASA, ESA, commercial operators)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My </a:t>
            </a:r>
            <a:r>
              <a:rPr lang="en-US" sz="2800" dirty="0" err="1"/>
              <a:t>FreeGISData</a:t>
            </a:r>
            <a:r>
              <a:rPr lang="en-US" sz="2800" dirty="0"/>
              <a:t> site – </a:t>
            </a:r>
            <a:r>
              <a:rPr lang="en-US" sz="2800" dirty="0">
                <a:hlinkClick r:id="rId2"/>
              </a:rPr>
              <a:t>www.freegisdata.rtwilson.com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Customers, Clients…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05670-2625-7453-400F-F6AFE40F6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308" y="4470400"/>
            <a:ext cx="4435691" cy="23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6033B-9B42-77A4-D608-E03B7A722898}"/>
              </a:ext>
            </a:extLst>
          </p:cNvPr>
          <p:cNvSpPr txBox="1"/>
          <p:nvPr/>
        </p:nvSpPr>
        <p:spPr>
          <a:xfrm>
            <a:off x="251114" y="2367171"/>
            <a:ext cx="116897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Tools for processing</a:t>
            </a:r>
            <a:br>
              <a:rPr lang="en-US" sz="6600" b="1" dirty="0"/>
            </a:br>
            <a:r>
              <a:rPr lang="en-US" sz="6600" b="1" dirty="0"/>
              <a:t>geospatial data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47258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DAL - Wikipedia">
            <a:extLst>
              <a:ext uri="{FF2B5EF4-FFF2-40B4-BE49-F238E27FC236}">
                <a16:creationId xmlns:a16="http://schemas.microsoft.com/office/drawing/2014/main" id="{437FA672-BF11-ACD3-274D-70A43345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2" y="1153391"/>
            <a:ext cx="4119274" cy="45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089F8-BFBE-B294-6761-F00ED40B44B7}"/>
              </a:ext>
            </a:extLst>
          </p:cNvPr>
          <p:cNvSpPr txBox="1"/>
          <p:nvPr/>
        </p:nvSpPr>
        <p:spPr>
          <a:xfrm>
            <a:off x="5507183" y="276228"/>
            <a:ext cx="5850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nsolas" panose="020B0609020204030204" pitchFamily="49" charset="0"/>
                <a:cs typeface="Consolas" panose="020B0609020204030204" pitchFamily="49" charset="0"/>
              </a:rPr>
              <a:t>Command-line tools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Translate formats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Reproject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Resample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Get information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Query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78DB4-A8AD-343C-8F11-754C99BDF284}"/>
              </a:ext>
            </a:extLst>
          </p:cNvPr>
          <p:cNvSpPr txBox="1"/>
          <p:nvPr/>
        </p:nvSpPr>
        <p:spPr>
          <a:xfrm>
            <a:off x="5324650" y="2565112"/>
            <a:ext cx="6411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Formats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241CE7-14FF-03BF-28BD-6A6AE2BD5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64208"/>
              </p:ext>
            </p:extLst>
          </p:nvPr>
        </p:nvGraphicFramePr>
        <p:xfrm>
          <a:off x="5101935" y="3166359"/>
          <a:ext cx="6856620" cy="341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310">
                  <a:extLst>
                    <a:ext uri="{9D8B030D-6E8A-4147-A177-3AD203B41FA5}">
                      <a16:colId xmlns:a16="http://schemas.microsoft.com/office/drawing/2014/main" val="3353175459"/>
                    </a:ext>
                  </a:extLst>
                </a:gridCol>
                <a:gridCol w="3428310">
                  <a:extLst>
                    <a:ext uri="{9D8B030D-6E8A-4147-A177-3AD203B41FA5}">
                      <a16:colId xmlns:a16="http://schemas.microsoft.com/office/drawing/2014/main" val="3583129513"/>
                    </a:ext>
                  </a:extLst>
                </a:gridCol>
              </a:tblGrid>
              <a:tr h="38945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834056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r>
                        <a:rPr lang="en-US" dirty="0" err="1"/>
                        <a:t>GeoTIFF</a:t>
                      </a:r>
                      <a:r>
                        <a:rPr lang="en-US" dirty="0"/>
                        <a:t> / COG (.</a:t>
                      </a:r>
                      <a:r>
                        <a:rPr lang="en-US" dirty="0" err="1"/>
                        <a:t>tif</a:t>
                      </a:r>
                      <a:r>
                        <a:rPr lang="en-US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GeoJSON</a:t>
                      </a:r>
                      <a:r>
                        <a:rPr lang="en-US" dirty="0"/>
                        <a:t> (.</a:t>
                      </a:r>
                      <a:r>
                        <a:rPr lang="en-US" dirty="0" err="1"/>
                        <a:t>geojson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113051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r>
                        <a:rPr lang="en-US" dirty="0"/>
                        <a:t>ERDAS Imagine (.</a:t>
                      </a:r>
                      <a:r>
                        <a:rPr lang="en-US" dirty="0" err="1"/>
                        <a:t>img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GeoPackage</a:t>
                      </a:r>
                      <a:r>
                        <a:rPr lang="en-US" dirty="0"/>
                        <a:t> (.</a:t>
                      </a:r>
                      <a:r>
                        <a:rPr lang="en-US" dirty="0" err="1"/>
                        <a:t>gpkg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370129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r>
                        <a:rPr lang="en-US" dirty="0"/>
                        <a:t>JPEG2000 (.jp2)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GeoParquet</a:t>
                      </a:r>
                      <a:r>
                        <a:rPr lang="en-US" dirty="0"/>
                        <a:t> (.parquet)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27528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r>
                        <a:rPr lang="en-US" dirty="0"/>
                        <a:t>Grid (.</a:t>
                      </a:r>
                      <a:r>
                        <a:rPr lang="en-US" dirty="0" err="1"/>
                        <a:t>grd</a:t>
                      </a:r>
                      <a:r>
                        <a:rPr lang="en-US" dirty="0"/>
                        <a:t> or others)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Shapefile (.</a:t>
                      </a:r>
                      <a:r>
                        <a:rPr lang="en-US" dirty="0" err="1"/>
                        <a:t>shp</a:t>
                      </a:r>
                      <a:r>
                        <a:rPr lang="en-US" dirty="0"/>
                        <a:t>, .</a:t>
                      </a:r>
                      <a:r>
                        <a:rPr lang="en-US" dirty="0" err="1"/>
                        <a:t>dbf</a:t>
                      </a:r>
                      <a:r>
                        <a:rPr lang="en-US" dirty="0"/>
                        <a:t>, .</a:t>
                      </a:r>
                      <a:r>
                        <a:rPr lang="en-US" dirty="0" err="1"/>
                        <a:t>shx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etc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683886"/>
                  </a:ext>
                </a:extLst>
              </a:tr>
              <a:tr h="406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CSV (.csv)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626922"/>
                  </a:ext>
                </a:extLst>
              </a:tr>
              <a:tr h="3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File </a:t>
                      </a:r>
                      <a:r>
                        <a:rPr lang="en-US" dirty="0" err="1"/>
                        <a:t>GeoDatabase</a:t>
                      </a:r>
                      <a:r>
                        <a:rPr lang="en-US" dirty="0"/>
                        <a:t> (.</a:t>
                      </a:r>
                      <a:r>
                        <a:rPr lang="en-US" dirty="0" err="1"/>
                        <a:t>gdb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26000"/>
                  </a:ext>
                </a:extLst>
              </a:tr>
              <a:tr h="67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Database connections (</a:t>
                      </a:r>
                      <a:r>
                        <a:rPr lang="en-US" dirty="0" err="1"/>
                        <a:t>PostGIS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Spatialite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31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015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A06940-0FCB-5026-6771-88B938C2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22" y="393700"/>
            <a:ext cx="59563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5A6F9-14C8-99A9-32AF-38DA45B9CF2A}"/>
              </a:ext>
            </a:extLst>
          </p:cNvPr>
          <p:cNvSpPr txBox="1"/>
          <p:nvPr/>
        </p:nvSpPr>
        <p:spPr>
          <a:xfrm>
            <a:off x="552449" y="3719946"/>
            <a:ext cx="75106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View – Edit – Process</a:t>
            </a:r>
          </a:p>
          <a:p>
            <a:endParaRPr lang="en-US" sz="4800" b="1" dirty="0"/>
          </a:p>
          <a:p>
            <a:pPr algn="ctr"/>
            <a:r>
              <a:rPr lang="en-US" sz="4800" dirty="0" err="1"/>
              <a:t>PyQGIS</a:t>
            </a:r>
            <a:r>
              <a:rPr lang="en-US" sz="4800" dirty="0"/>
              <a:t> &amp; Graphical Modeler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031D3-A60E-A532-A9BA-B13DA7B36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74"/>
          <a:stretch/>
        </p:blipFill>
        <p:spPr>
          <a:xfrm>
            <a:off x="8782051" y="336550"/>
            <a:ext cx="2857500" cy="61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5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D9367-1F26-237D-13C1-16A03DF6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887200" cy="71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2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stGIS - Wikipedia">
            <a:extLst>
              <a:ext uri="{FF2B5EF4-FFF2-40B4-BE49-F238E27FC236}">
                <a16:creationId xmlns:a16="http://schemas.microsoft.com/office/drawing/2014/main" id="{C5FA5233-74DA-FC07-C8A0-187E75368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36" y="24245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ogo">
            <a:extLst>
              <a:ext uri="{FF2B5EF4-FFF2-40B4-BE49-F238E27FC236}">
                <a16:creationId xmlns:a16="http://schemas.microsoft.com/office/drawing/2014/main" id="{E8FADB1F-3BF5-B7A0-292C-776411CF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65" y="706582"/>
            <a:ext cx="2220278" cy="196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B495D-3052-5809-4634-761EDFE66790}"/>
              </a:ext>
            </a:extLst>
          </p:cNvPr>
          <p:cNvSpPr txBox="1"/>
          <p:nvPr/>
        </p:nvSpPr>
        <p:spPr>
          <a:xfrm>
            <a:off x="5294170" y="1381734"/>
            <a:ext cx="3896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Spatialite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29453-A07D-01CA-DAC7-1D686905C82E}"/>
              </a:ext>
            </a:extLst>
          </p:cNvPr>
          <p:cNvSpPr txBox="1"/>
          <p:nvPr/>
        </p:nvSpPr>
        <p:spPr>
          <a:xfrm>
            <a:off x="83127" y="3667993"/>
            <a:ext cx="11856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us_counties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geom</a:t>
            </a:r>
            <a:r>
              <a:rPr lang="en-GB" sz="2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us_counties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COUNT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quakes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.geom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AS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total</a:t>
            </a:r>
          </a:p>
          <a:p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us_counties</a:t>
            </a:r>
            <a:endParaRPr lang="en-GB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quakes</a:t>
            </a:r>
          </a:p>
          <a:p>
            <a:r>
              <a:rPr lang="en-GB" sz="2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ON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ST_CONTAINS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us_counties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.geom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quakes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.geom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GROUP</a:t>
            </a:r>
            <a:r>
              <a:rPr lang="en-GB" sz="2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BY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us_counties</a:t>
            </a:r>
            <a:r>
              <a:rPr lang="en-GB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GB" sz="24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6150" name="Picture 6" descr="Tool Spotlight: DuckDB">
            <a:extLst>
              <a:ext uri="{FF2B5EF4-FFF2-40B4-BE49-F238E27FC236}">
                <a16:creationId xmlns:a16="http://schemas.microsoft.com/office/drawing/2014/main" id="{9F7E7BE4-F6F9-5AD3-348A-F411D59D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5654575"/>
            <a:ext cx="4436918" cy="9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B8BF-5056-E1CE-ADBA-DB3ABCD896C5}"/>
              </a:ext>
            </a:extLst>
          </p:cNvPr>
          <p:cNvSpPr txBox="1"/>
          <p:nvPr/>
        </p:nvSpPr>
        <p:spPr>
          <a:xfrm>
            <a:off x="400893" y="5984523"/>
            <a:ext cx="6110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Contains / Intersects / </a:t>
            </a:r>
            <a:r>
              <a:rPr lang="en-US" sz="3200" b="1" dirty="0" err="1"/>
              <a:t>DWithin</a:t>
            </a:r>
            <a:r>
              <a:rPr lang="en-US" sz="3200" b="1" dirty="0"/>
              <a:t> / …</a:t>
            </a:r>
          </a:p>
        </p:txBody>
      </p:sp>
    </p:spTree>
    <p:extLst>
      <p:ext uri="{BB962C8B-B14F-4D97-AF65-F5344CB8AC3E}">
        <p14:creationId xmlns:p14="http://schemas.microsoft.com/office/powerpoint/2010/main" val="3315962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6033B-9B42-77A4-D608-E03B7A722898}"/>
              </a:ext>
            </a:extLst>
          </p:cNvPr>
          <p:cNvSpPr txBox="1"/>
          <p:nvPr/>
        </p:nvSpPr>
        <p:spPr>
          <a:xfrm>
            <a:off x="251114" y="2875002"/>
            <a:ext cx="11689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What is geospatial data?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35095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2BC211-3EC8-6713-3A29-E73C6176E682}"/>
              </a:ext>
            </a:extLst>
          </p:cNvPr>
          <p:cNvSpPr txBox="1"/>
          <p:nvPr/>
        </p:nvSpPr>
        <p:spPr>
          <a:xfrm>
            <a:off x="3191871" y="160545"/>
            <a:ext cx="5808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Cloud Native Geospatial</a:t>
            </a:r>
          </a:p>
        </p:txBody>
      </p:sp>
      <p:pic>
        <p:nvPicPr>
          <p:cNvPr id="7170" name="Picture 2" descr="Google Earth Engine Frequently Asked Questions - AppGeo">
            <a:extLst>
              <a:ext uri="{FF2B5EF4-FFF2-40B4-BE49-F238E27FC236}">
                <a16:creationId xmlns:a16="http://schemas.microsoft.com/office/drawing/2014/main" id="{F8CF8621-09FE-6BB4-CE51-6C867106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19" y="929986"/>
            <a:ext cx="3773524" cy="25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tHub - microsoft/PlanetaryComputerExamples: Examples of using the Planetary  Computer">
            <a:extLst>
              <a:ext uri="{FF2B5EF4-FFF2-40B4-BE49-F238E27FC236}">
                <a16:creationId xmlns:a16="http://schemas.microsoft.com/office/drawing/2014/main" id="{6E8585B3-F1DC-921A-0E86-63ED8FD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09" y="1334327"/>
            <a:ext cx="6011718" cy="177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TAC logo">
            <a:extLst>
              <a:ext uri="{FF2B5EF4-FFF2-40B4-BE49-F238E27FC236}">
                <a16:creationId xmlns:a16="http://schemas.microsoft.com/office/drawing/2014/main" id="{DC8754FB-585B-3BE3-AC04-DD19C7C1C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09" y="3282537"/>
            <a:ext cx="2809009" cy="20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eoParquet 1.0.0-beta.1 Released! | by Chris Holmes | Medium">
            <a:extLst>
              <a:ext uri="{FF2B5EF4-FFF2-40B4-BE49-F238E27FC236}">
                <a16:creationId xmlns:a16="http://schemas.microsoft.com/office/drawing/2014/main" id="{BDDE2BBD-B0A8-AFD8-1FB1-71294802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6" y="5288972"/>
            <a:ext cx="3713018" cy="13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oud Optimized GeoTIFF Advances. The last month has seen a number of… | by  Chris Holmes | Radiant Earth Insights | Medium">
            <a:extLst>
              <a:ext uri="{FF2B5EF4-FFF2-40B4-BE49-F238E27FC236}">
                <a16:creationId xmlns:a16="http://schemas.microsoft.com/office/drawing/2014/main" id="{F69DCB9A-99E2-4935-ED3C-38F47848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63" y="3750217"/>
            <a:ext cx="2982091" cy="113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et Started with Earth Engine | Google Earth Engine | Google for Developers">
            <a:extLst>
              <a:ext uri="{FF2B5EF4-FFF2-40B4-BE49-F238E27FC236}">
                <a16:creationId xmlns:a16="http://schemas.microsoft.com/office/drawing/2014/main" id="{0BCA350B-AE2D-DD10-E84E-28986213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3316542"/>
            <a:ext cx="5408324" cy="32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842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88775-077B-9A4F-5169-32DB6D15AD7C}"/>
              </a:ext>
            </a:extLst>
          </p:cNvPr>
          <p:cNvSpPr txBox="1"/>
          <p:nvPr/>
        </p:nvSpPr>
        <p:spPr>
          <a:xfrm>
            <a:off x="4154154" y="139763"/>
            <a:ext cx="3883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Python libraries</a:t>
            </a:r>
          </a:p>
        </p:txBody>
      </p:sp>
      <p:pic>
        <p:nvPicPr>
          <p:cNvPr id="3" name="Picture 2" descr="GDAL - Wikipedia">
            <a:extLst>
              <a:ext uri="{FF2B5EF4-FFF2-40B4-BE49-F238E27FC236}">
                <a16:creationId xmlns:a16="http://schemas.microsoft.com/office/drawing/2014/main" id="{A7BEDDD4-2A8D-B941-671D-A475508E6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62" y="4506272"/>
            <a:ext cx="1932708" cy="21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97BD2-9CB8-BC7E-CAB5-F50391063E70}"/>
              </a:ext>
            </a:extLst>
          </p:cNvPr>
          <p:cNvSpPr txBox="1"/>
          <p:nvPr/>
        </p:nvSpPr>
        <p:spPr>
          <a:xfrm>
            <a:off x="941427" y="4378209"/>
            <a:ext cx="324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onsolas" panose="020B0609020204030204" pitchFamily="49" charset="0"/>
                <a:cs typeface="Consolas" panose="020B0609020204030204" pitchFamily="49" charset="0"/>
              </a:rPr>
              <a:t>rasterio</a:t>
            </a:r>
            <a:endParaRPr lang="en-US" sz="4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83A15-C687-FCBC-9045-AF96D832CD4E}"/>
              </a:ext>
            </a:extLst>
          </p:cNvPr>
          <p:cNvSpPr txBox="1"/>
          <p:nvPr/>
        </p:nvSpPr>
        <p:spPr>
          <a:xfrm>
            <a:off x="5517568" y="3934280"/>
            <a:ext cx="324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onsolas" panose="020B0609020204030204" pitchFamily="49" charset="0"/>
                <a:cs typeface="Consolas" panose="020B0609020204030204" pitchFamily="49" charset="0"/>
              </a:rPr>
              <a:t>fiona</a:t>
            </a:r>
            <a:endParaRPr lang="en-US" sz="4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A7A61-46C5-0D19-0F01-3EC29C37593A}"/>
              </a:ext>
            </a:extLst>
          </p:cNvPr>
          <p:cNvSpPr txBox="1"/>
          <p:nvPr/>
        </p:nvSpPr>
        <p:spPr>
          <a:xfrm>
            <a:off x="7800109" y="4866071"/>
            <a:ext cx="324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cs typeface="Consolas" panose="020B0609020204030204" pitchFamily="49" charset="0"/>
              </a:rPr>
              <a:t>shapely</a:t>
            </a:r>
          </a:p>
        </p:txBody>
      </p:sp>
      <p:pic>
        <p:nvPicPr>
          <p:cNvPr id="8196" name="Picture 4" descr="GeoPandas logo — GeoPandas 0.14.0+0.g0eb2a5e.dirty documentation">
            <a:extLst>
              <a:ext uri="{FF2B5EF4-FFF2-40B4-BE49-F238E27FC236}">
                <a16:creationId xmlns:a16="http://schemas.microsoft.com/office/drawing/2014/main" id="{C02C152C-2D9D-CB96-BBA6-990866B9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30" y="1313935"/>
            <a:ext cx="4381501" cy="13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Xarray: N-D labeled arrays and datasets in Python">
            <a:extLst>
              <a:ext uri="{FF2B5EF4-FFF2-40B4-BE49-F238E27FC236}">
                <a16:creationId xmlns:a16="http://schemas.microsoft.com/office/drawing/2014/main" id="{08013822-14E3-F2B7-8A07-9FA1DD67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4" y="1284043"/>
            <a:ext cx="3803073" cy="14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ACCB0-3557-5ECA-7F25-FFD8A5603BE9}"/>
              </a:ext>
            </a:extLst>
          </p:cNvPr>
          <p:cNvSpPr txBox="1"/>
          <p:nvPr/>
        </p:nvSpPr>
        <p:spPr>
          <a:xfrm>
            <a:off x="6944590" y="3128287"/>
            <a:ext cx="324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nsolas" panose="020B0609020204030204" pitchFamily="49" charset="0"/>
                <a:cs typeface="Consolas" panose="020B0609020204030204" pitchFamily="49" charset="0"/>
              </a:rPr>
              <a:t>folium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B806C-3B4C-42DA-1CA2-50977485EB39}"/>
              </a:ext>
            </a:extLst>
          </p:cNvPr>
          <p:cNvSpPr txBox="1"/>
          <p:nvPr/>
        </p:nvSpPr>
        <p:spPr>
          <a:xfrm>
            <a:off x="8513617" y="5891023"/>
            <a:ext cx="334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and lots more…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750C9-0A69-2DE7-1AC3-3ED1018DAEEC}"/>
              </a:ext>
            </a:extLst>
          </p:cNvPr>
          <p:cNvSpPr txBox="1"/>
          <p:nvPr/>
        </p:nvSpPr>
        <p:spPr>
          <a:xfrm>
            <a:off x="351081" y="2737699"/>
            <a:ext cx="3803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onsolas" panose="020B0609020204030204" pitchFamily="49" charset="0"/>
                <a:cs typeface="Consolas" panose="020B0609020204030204" pitchFamily="49" charset="0"/>
              </a:rPr>
              <a:t>rasterstats</a:t>
            </a:r>
            <a:endParaRPr lang="en-US" sz="4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86172E89-80FD-E0BC-8F91-C4289011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938"/>
            <a:ext cx="1573080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cipy | pypi via the Tidelift Subscription">
            <a:extLst>
              <a:ext uri="{FF2B5EF4-FFF2-40B4-BE49-F238E27FC236}">
                <a16:creationId xmlns:a16="http://schemas.microsoft.com/office/drawing/2014/main" id="{E5FCFBD9-2166-5232-2520-543439C0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12" y="5814373"/>
            <a:ext cx="1311136" cy="14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atplotlib logo — Matplotlib 3.8.0 documentation">
            <a:extLst>
              <a:ext uri="{FF2B5EF4-FFF2-40B4-BE49-F238E27FC236}">
                <a16:creationId xmlns:a16="http://schemas.microsoft.com/office/drawing/2014/main" id="{8593F805-9F3E-BD28-FB40-A6EBAE1F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80" y="6302663"/>
            <a:ext cx="2332182" cy="4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25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6033B-9B42-77A4-D608-E03B7A722898}"/>
              </a:ext>
            </a:extLst>
          </p:cNvPr>
          <p:cNvSpPr txBox="1"/>
          <p:nvPr/>
        </p:nvSpPr>
        <p:spPr>
          <a:xfrm>
            <a:off x="251114" y="1859339"/>
            <a:ext cx="11689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What is the relationship between house prices and distance to schools?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0253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0C35D-863B-BF77-91A6-71DDCEBA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603542"/>
            <a:ext cx="7188200" cy="429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5760B-C856-ADBF-A7E6-B1EEEA92665C}"/>
              </a:ext>
            </a:extLst>
          </p:cNvPr>
          <p:cNvSpPr txBox="1"/>
          <p:nvPr/>
        </p:nvSpPr>
        <p:spPr>
          <a:xfrm>
            <a:off x="2806789" y="1170224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House Prices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D708A-F911-30D8-BCAC-CBDBAA39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684" y="1679742"/>
            <a:ext cx="3302000" cy="421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D9054-7956-ECF4-5A63-FE79F9806C14}"/>
              </a:ext>
            </a:extLst>
          </p:cNvPr>
          <p:cNvSpPr txBox="1"/>
          <p:nvPr/>
        </p:nvSpPr>
        <p:spPr>
          <a:xfrm>
            <a:off x="8946480" y="1170224"/>
            <a:ext cx="1678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Postcodes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0240-5C53-0628-02CD-242F51F1E8B9}"/>
              </a:ext>
            </a:extLst>
          </p:cNvPr>
          <p:cNvSpPr txBox="1"/>
          <p:nvPr/>
        </p:nvSpPr>
        <p:spPr>
          <a:xfrm>
            <a:off x="10804182" y="669470"/>
            <a:ext cx="138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X &amp; 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F35356-19EB-4B90-910E-6A9C697D7B2A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0624888" y="1254245"/>
            <a:ext cx="873203" cy="5095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8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1DC2C-A087-F924-26D2-545623030BE5}"/>
              </a:ext>
            </a:extLst>
          </p:cNvPr>
          <p:cNvSpPr txBox="1"/>
          <p:nvPr/>
        </p:nvSpPr>
        <p:spPr>
          <a:xfrm>
            <a:off x="352926" y="426530"/>
            <a:ext cx="1073216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268BD2"/>
                </a:solidFill>
                <a:latin typeface="Inconsolata" panose="020B0609030003000000" pitchFamily="49" charset="0"/>
              </a:rPr>
              <a:t>g</a:t>
            </a:r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eometries 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 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shapely.geometry.Point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x, y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		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for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x, y</a:t>
            </a:r>
            <a:endParaRPr lang="en-GB" sz="32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			in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zip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		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postcodes.easting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						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postcodes.northing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)],</a:t>
            </a:r>
          </a:p>
          <a:p>
            <a:endParaRPr lang="en-GB" sz="3200" b="0" dirty="0">
              <a:solidFill>
                <a:srgbClr val="268BD2"/>
              </a:solidFill>
              <a:effectLst/>
              <a:latin typeface="Inconsolata" panose="020B0609030003000000" pitchFamily="49" charset="0"/>
            </a:endParaRPr>
          </a:p>
          <a:p>
            <a:endParaRPr lang="en-GB" sz="3200" dirty="0">
              <a:solidFill>
                <a:srgbClr val="268BD2"/>
              </a:solidFill>
              <a:latin typeface="Inconsolata" panose="020B0609030003000000" pitchFamily="49" charset="0"/>
            </a:endParaRPr>
          </a:p>
          <a:p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postcodes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gpd.GeoDataFrame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data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postcodes,</a:t>
            </a:r>
          </a:p>
          <a:p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geometry=geometries,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crs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27700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016FE2-214F-53FA-65DE-085B089CD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19039"/>
              </p:ext>
            </p:extLst>
          </p:nvPr>
        </p:nvGraphicFramePr>
        <p:xfrm>
          <a:off x="6096000" y="5194050"/>
          <a:ext cx="586339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848">
                  <a:extLst>
                    <a:ext uri="{9D8B030D-6E8A-4147-A177-3AD203B41FA5}">
                      <a16:colId xmlns:a16="http://schemas.microsoft.com/office/drawing/2014/main" val="2993066301"/>
                    </a:ext>
                  </a:extLst>
                </a:gridCol>
                <a:gridCol w="1465848">
                  <a:extLst>
                    <a:ext uri="{9D8B030D-6E8A-4147-A177-3AD203B41FA5}">
                      <a16:colId xmlns:a16="http://schemas.microsoft.com/office/drawing/2014/main" val="2922934642"/>
                    </a:ext>
                  </a:extLst>
                </a:gridCol>
                <a:gridCol w="1465848">
                  <a:extLst>
                    <a:ext uri="{9D8B030D-6E8A-4147-A177-3AD203B41FA5}">
                      <a16:colId xmlns:a16="http://schemas.microsoft.com/office/drawing/2014/main" val="3649929061"/>
                    </a:ext>
                  </a:extLst>
                </a:gridCol>
                <a:gridCol w="1465848">
                  <a:extLst>
                    <a:ext uri="{9D8B030D-6E8A-4147-A177-3AD203B41FA5}">
                      <a16:colId xmlns:a16="http://schemas.microsoft.com/office/drawing/2014/main" val="745972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Geometry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POINT(5, 9)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66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POINT(2, -3)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9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POINT(10, 7)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3014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ECA0D1-DC40-A899-759D-4B445432954E}"/>
              </a:ext>
            </a:extLst>
          </p:cNvPr>
          <p:cNvSpPr txBox="1"/>
          <p:nvPr/>
        </p:nvSpPr>
        <p:spPr>
          <a:xfrm>
            <a:off x="0" y="5873115"/>
            <a:ext cx="278531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geopandas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(Pandas + Geo)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5717C-A813-1FCC-C9B6-46749B8E9EBC}"/>
              </a:ext>
            </a:extLst>
          </p:cNvPr>
          <p:cNvSpPr txBox="1"/>
          <p:nvPr/>
        </p:nvSpPr>
        <p:spPr>
          <a:xfrm>
            <a:off x="9264318" y="0"/>
            <a:ext cx="2785311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nsolas" panose="020B0609020204030204" pitchFamily="49" charset="0"/>
                <a:cs typeface="Consolas" panose="020B0609020204030204" pitchFamily="49" charset="0"/>
              </a:rPr>
              <a:t>shapely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vector geospatial objects)</a:t>
            </a:r>
          </a:p>
        </p:txBody>
      </p:sp>
    </p:spTree>
    <p:extLst>
      <p:ext uri="{BB962C8B-B14F-4D97-AF65-F5344CB8AC3E}">
        <p14:creationId xmlns:p14="http://schemas.microsoft.com/office/powerpoint/2010/main" val="159240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14FE7D-95B0-E5B0-F524-494C56FCD0A1}"/>
              </a:ext>
            </a:extLst>
          </p:cNvPr>
          <p:cNvSpPr txBox="1"/>
          <p:nvPr/>
        </p:nvSpPr>
        <p:spPr>
          <a:xfrm>
            <a:off x="401051" y="382011"/>
            <a:ext cx="104594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houseprices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pd.merge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			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left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houseprices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							right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postcodes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							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left_on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'Postcode’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						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right_on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'postcode’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							how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'inner’</a:t>
            </a:r>
          </a:p>
          <a:p>
            <a:r>
              <a:rPr lang="en-GB" sz="3200" dirty="0">
                <a:solidFill>
                  <a:srgbClr val="2AA198"/>
                </a:solidFill>
                <a:latin typeface="Inconsolata" panose="020B0609030003000000" pitchFamily="49" charset="0"/>
              </a:rPr>
              <a:t>			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endParaRPr lang="en-GB" sz="3200" dirty="0">
              <a:solidFill>
                <a:srgbClr val="657B83"/>
              </a:solidFill>
              <a:latin typeface="Inconsolata" panose="020B0609030003000000" pitchFamily="49" charset="0"/>
            </a:endParaRPr>
          </a:p>
          <a:p>
            <a:r>
              <a:rPr lang="en-GB" sz="32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houseprices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.explore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63723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CD7D1-FC89-D5B9-F7EB-5476A23C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21" y="149553"/>
            <a:ext cx="11185358" cy="6558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C09A1-A995-3B46-549C-16A6DC1B410E}"/>
              </a:ext>
            </a:extLst>
          </p:cNvPr>
          <p:cNvSpPr txBox="1"/>
          <p:nvPr/>
        </p:nvSpPr>
        <p:spPr>
          <a:xfrm>
            <a:off x="9410700" y="5723561"/>
            <a:ext cx="2277979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nsolas" panose="020B0609020204030204" pitchFamily="49" charset="0"/>
                <a:cs typeface="Consolas" panose="020B0609020204030204" pitchFamily="49" charset="0"/>
              </a:rPr>
              <a:t>folium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webmaps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4740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7F466-5673-B225-3A72-2CE01EE0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80043"/>
            <a:ext cx="7772400" cy="4078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7D542-10FF-432B-96A3-28CBDD55D415}"/>
              </a:ext>
            </a:extLst>
          </p:cNvPr>
          <p:cNvSpPr txBox="1"/>
          <p:nvPr/>
        </p:nvSpPr>
        <p:spPr>
          <a:xfrm>
            <a:off x="5439410" y="256823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Schools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BA92D-9F91-1C07-E985-DD300289C898}"/>
              </a:ext>
            </a:extLst>
          </p:cNvPr>
          <p:cNvSpPr txBox="1"/>
          <p:nvPr/>
        </p:nvSpPr>
        <p:spPr>
          <a:xfrm>
            <a:off x="3953939" y="5493182"/>
            <a:ext cx="4284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Do the same as before…</a:t>
            </a:r>
          </a:p>
        </p:txBody>
      </p:sp>
    </p:spTree>
    <p:extLst>
      <p:ext uri="{BB962C8B-B14F-4D97-AF65-F5344CB8AC3E}">
        <p14:creationId xmlns:p14="http://schemas.microsoft.com/office/powerpoint/2010/main" val="4109103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8A896-5AAA-1C9B-02B8-74396CC3BB70}"/>
              </a:ext>
            </a:extLst>
          </p:cNvPr>
          <p:cNvSpPr txBox="1"/>
          <p:nvPr/>
        </p:nvSpPr>
        <p:spPr>
          <a:xfrm>
            <a:off x="312821" y="446855"/>
            <a:ext cx="115663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joined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gpd.</a:t>
            </a:r>
            <a:r>
              <a:rPr lang="en-GB" sz="320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sjoin_nearest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3200" dirty="0" err="1">
                <a:solidFill>
                  <a:srgbClr val="657B83"/>
                </a:solidFill>
                <a:latin typeface="Inconsolata" panose="020B0609030003000000" pitchFamily="49" charset="0"/>
              </a:rPr>
              <a:t>houseprices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					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schools,</a:t>
            </a:r>
          </a:p>
          <a:p>
            <a:r>
              <a:rPr lang="en-GB" sz="3200" dirty="0">
                <a:solidFill>
                  <a:srgbClr val="657B83"/>
                </a:solidFill>
                <a:latin typeface="Inconsolata" panose="020B0609030003000000" pitchFamily="49" charset="0"/>
              </a:rPr>
              <a:t>						</a:t>
            </a:r>
            <a:r>
              <a:rPr lang="en-GB" sz="32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distance_col</a:t>
            </a:r>
            <a:r>
              <a:rPr lang="en-GB" sz="32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32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32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dist</a:t>
            </a:r>
            <a:r>
              <a:rPr lang="en-GB" sz="32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32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E04DD-8032-B1D7-9289-FA61CC1E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427" y="2419350"/>
            <a:ext cx="2971800" cy="201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B071A-1840-4AA8-C0F8-FA87EA246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68" y="2016515"/>
            <a:ext cx="3429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6033B-9B42-77A4-D608-E03B7A722898}"/>
              </a:ext>
            </a:extLst>
          </p:cNvPr>
          <p:cNvSpPr txBox="1"/>
          <p:nvPr/>
        </p:nvSpPr>
        <p:spPr>
          <a:xfrm>
            <a:off x="251114" y="1859339"/>
            <a:ext cx="11689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How leafy are different </a:t>
            </a:r>
            <a:r>
              <a:rPr lang="en-US" sz="6600" b="1" dirty="0" err="1"/>
              <a:t>neighbourhoods</a:t>
            </a:r>
            <a:r>
              <a:rPr lang="en-US" sz="6600" b="1" dirty="0"/>
              <a:t> of Southampton?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5840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Schools in Oxfordshire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03513" y="1412776"/>
          <a:ext cx="8856983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96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ID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Name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Type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Status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Phase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Gender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Pupils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123290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Other Independent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Secondary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Girls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Bartlemas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Quarry Foundation Stage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Grandpont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123129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Dorchester St Birinus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Great Milton Church of England Primary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Marsh Baldon Church of England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Culham Parochial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Crowmarsh Gifford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123134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Harpsden Parochial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Voluntary Controlled School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Closed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981200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/>
              <a:t>Data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94360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7D229-6F5D-79B9-D45D-B249FA7E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9" y="129420"/>
            <a:ext cx="7772400" cy="4481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B154B3-2905-654E-3C35-AAC782821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405" y="2614862"/>
            <a:ext cx="5356016" cy="41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8DDE-964E-AB02-6128-9186511A30C5}"/>
              </a:ext>
            </a:extLst>
          </p:cNvPr>
          <p:cNvSpPr txBox="1"/>
          <p:nvPr/>
        </p:nvSpPr>
        <p:spPr>
          <a:xfrm>
            <a:off x="753980" y="4031721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1" dirty="0">
                <a:solidFill>
                  <a:srgbClr val="93A1A1"/>
                </a:solidFill>
                <a:effectLst/>
                <a:latin typeface="Inconsolata" panose="020B0609030003000000" pitchFamily="49" charset="0"/>
              </a:rPr>
              <a:t># Create the </a:t>
            </a:r>
            <a:r>
              <a:rPr lang="en-GB" sz="2400" b="0" i="1" dirty="0" err="1">
                <a:solidFill>
                  <a:srgbClr val="93A1A1"/>
                </a:solidFill>
                <a:effectLst/>
                <a:latin typeface="Inconsolata" panose="020B0609030003000000" pitchFamily="49" charset="0"/>
              </a:rPr>
              <a:t>Dask</a:t>
            </a:r>
            <a:r>
              <a:rPr lang="en-GB" sz="2400" b="0" i="1" dirty="0">
                <a:solidFill>
                  <a:srgbClr val="93A1A1"/>
                </a:solidFill>
                <a:effectLst/>
                <a:latin typeface="Inconsolata" panose="020B0609030003000000" pitchFamily="49" charset="0"/>
              </a:rPr>
              <a:t> cluster</a:t>
            </a:r>
            <a:endParaRPr lang="en-GB" sz="24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cluster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GatewayCluster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client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cluster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.get_client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</a:p>
          <a:p>
            <a:b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cluster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.adapt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(minimum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4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maximum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24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print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cluster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.dashboard_link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pic>
        <p:nvPicPr>
          <p:cNvPr id="10242" name="Picture 2" descr="Images and Logos — Dask documentation">
            <a:extLst>
              <a:ext uri="{FF2B5EF4-FFF2-40B4-BE49-F238E27FC236}">
                <a16:creationId xmlns:a16="http://schemas.microsoft.com/office/drawing/2014/main" id="{823B59BA-34AD-1792-73C1-5414254B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15" y="517955"/>
            <a:ext cx="6296969" cy="23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3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E24C3-0E35-3D15-018C-BDD41AADE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23" y="248255"/>
            <a:ext cx="10213954" cy="4692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85D1A-AD33-179D-456A-4AD36DAEFC26}"/>
              </a:ext>
            </a:extLst>
          </p:cNvPr>
          <p:cNvSpPr txBox="1"/>
          <p:nvPr/>
        </p:nvSpPr>
        <p:spPr>
          <a:xfrm>
            <a:off x="989023" y="5040085"/>
            <a:ext cx="107482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area_of_interest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= &lt;GEOJSON&gt;</a:t>
            </a:r>
          </a:p>
          <a:p>
            <a:endParaRPr lang="en-GB" sz="2400" dirty="0">
              <a:solidFill>
                <a:srgbClr val="657B83"/>
              </a:solidFill>
              <a:latin typeface="Inconsolata" panose="020B0609030003000000" pitchFamily="49" charset="0"/>
            </a:endParaRPr>
          </a:p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bbox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rasterio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.features.bounds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area_of_interest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endParaRPr lang="en-GB" sz="24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CDBE9-B88C-B7BE-B029-2813DA115CDE}"/>
              </a:ext>
            </a:extLst>
          </p:cNvPr>
          <p:cNvSpPr txBox="1"/>
          <p:nvPr/>
        </p:nvSpPr>
        <p:spPr>
          <a:xfrm>
            <a:off x="9230226" y="5873115"/>
            <a:ext cx="296177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rasterio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raster I/O)</a:t>
            </a:r>
          </a:p>
        </p:txBody>
      </p:sp>
    </p:spTree>
    <p:extLst>
      <p:ext uri="{BB962C8B-B14F-4D97-AF65-F5344CB8AC3E}">
        <p14:creationId xmlns:p14="http://schemas.microsoft.com/office/powerpoint/2010/main" val="2137724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8DDE-964E-AB02-6128-9186511A30C5}"/>
              </a:ext>
            </a:extLst>
          </p:cNvPr>
          <p:cNvSpPr txBox="1"/>
          <p:nvPr/>
        </p:nvSpPr>
        <p:spPr>
          <a:xfrm>
            <a:off x="481263" y="406205"/>
            <a:ext cx="109086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stac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pystac_client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.Client.open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	"https://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planetarycomputer.microsoft.com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/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api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/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stac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/v1"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modifier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 err="1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planetary_computer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.sign_inplace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C4A63-21D3-ED95-33EA-976BB7E37FF4}"/>
              </a:ext>
            </a:extLst>
          </p:cNvPr>
          <p:cNvSpPr txBox="1"/>
          <p:nvPr/>
        </p:nvSpPr>
        <p:spPr>
          <a:xfrm>
            <a:off x="3008984" y="5598698"/>
            <a:ext cx="6174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37</a:t>
            </a:r>
            <a:r>
              <a:rPr lang="en-US" sz="3200" dirty="0"/>
              <a:t> items</a:t>
            </a:r>
          </a:p>
          <a:p>
            <a:pPr algn="ctr"/>
            <a:r>
              <a:rPr lang="en-US" sz="2400" dirty="0"/>
              <a:t>(individual satellite images from different times)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DA04F-10A5-4D2C-73B8-EE19ED2869B2}"/>
              </a:ext>
            </a:extLst>
          </p:cNvPr>
          <p:cNvSpPr txBox="1"/>
          <p:nvPr/>
        </p:nvSpPr>
        <p:spPr>
          <a:xfrm>
            <a:off x="481263" y="2329918"/>
            <a:ext cx="109086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search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stac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.search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400" dirty="0">
                <a:solidFill>
                  <a:srgbClr val="657B83"/>
                </a:solidFill>
                <a:latin typeface="Inconsolata" panose="020B0609030003000000" pitchFamily="49" charset="0"/>
              </a:rPr>
              <a:t>	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bbox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bbox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datetime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"2022-01-01/2023-01-01"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collections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"sentinel-2-l2a"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query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{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eo:cloud_cover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 {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lt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 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10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}},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0CB01-F918-4E38-F321-CED295771397}"/>
              </a:ext>
            </a:extLst>
          </p:cNvPr>
          <p:cNvSpPr txBox="1"/>
          <p:nvPr/>
        </p:nvSpPr>
        <p:spPr>
          <a:xfrm>
            <a:off x="481262" y="4882136"/>
            <a:ext cx="10908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items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search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.item_collection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</a:p>
        </p:txBody>
      </p:sp>
      <p:pic>
        <p:nvPicPr>
          <p:cNvPr id="8" name="Picture 4" descr="GitHub - microsoft/PlanetaryComputerExamples: Examples of using the Planetary  Computer">
            <a:extLst>
              <a:ext uri="{FF2B5EF4-FFF2-40B4-BE49-F238E27FC236}">
                <a16:creationId xmlns:a16="http://schemas.microsoft.com/office/drawing/2014/main" id="{2CDEB554-E20A-F468-760C-833AECE34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94" y="2293851"/>
            <a:ext cx="3759443" cy="11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TAC logo">
            <a:extLst>
              <a:ext uri="{FF2B5EF4-FFF2-40B4-BE49-F238E27FC236}">
                <a16:creationId xmlns:a16="http://schemas.microsoft.com/office/drawing/2014/main" id="{6296F561-3A51-A731-D152-682216E3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54" y="3309421"/>
            <a:ext cx="1756621" cy="12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loud Optimized GeoTIFF Advances. The last month has seen a number of… | by  Chris Holmes | Radiant Earth Insights | Medium">
            <a:extLst>
              <a:ext uri="{FF2B5EF4-FFF2-40B4-BE49-F238E27FC236}">
                <a16:creationId xmlns:a16="http://schemas.microsoft.com/office/drawing/2014/main" id="{8343AD26-8853-F8E2-3958-C5354C2D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015" y="3628515"/>
            <a:ext cx="1864858" cy="7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92FDB5-D7FB-D049-969A-654C43DF1198}"/>
              </a:ext>
            </a:extLst>
          </p:cNvPr>
          <p:cNvSpPr txBox="1"/>
          <p:nvPr/>
        </p:nvSpPr>
        <p:spPr>
          <a:xfrm>
            <a:off x="9452775" y="5617745"/>
            <a:ext cx="27592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pystac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STAC interface)</a:t>
            </a:r>
          </a:p>
        </p:txBody>
      </p:sp>
    </p:spTree>
    <p:extLst>
      <p:ext uri="{BB962C8B-B14F-4D97-AF65-F5344CB8AC3E}">
        <p14:creationId xmlns:p14="http://schemas.microsoft.com/office/powerpoint/2010/main" val="2487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2"/>
      <p:bldP spid="2" grpId="0"/>
      <p:bldP spid="6" grpId="0" bldLvl="2"/>
      <p:bldP spid="7" grpId="0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8DDE-964E-AB02-6128-9186511A30C5}"/>
              </a:ext>
            </a:extLst>
          </p:cNvPr>
          <p:cNvSpPr txBox="1"/>
          <p:nvPr/>
        </p:nvSpPr>
        <p:spPr>
          <a:xfrm>
            <a:off x="481263" y="406205"/>
            <a:ext cx="109086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data</a:t>
            </a:r>
            <a:r>
              <a:rPr lang="en-GB" sz="2400" dirty="0">
                <a:solidFill>
                  <a:srgbClr val="657B83"/>
                </a:solidFill>
                <a:latin typeface="Inconsolata" panose="020B0609030003000000" pitchFamily="49" charset="0"/>
              </a:rPr>
              <a:t> = </a:t>
            </a:r>
            <a:r>
              <a:rPr lang="en-GB" sz="2400" b="0" dirty="0" err="1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stackstac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.stack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items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assets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"B08"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"B04"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chunksize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4096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resolution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10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5F185-A5C7-7273-4588-8203592B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29000"/>
            <a:ext cx="7772400" cy="2342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96B93-666A-39A3-9331-4031390D8CF5}"/>
              </a:ext>
            </a:extLst>
          </p:cNvPr>
          <p:cNvSpPr txBox="1"/>
          <p:nvPr/>
        </p:nvSpPr>
        <p:spPr>
          <a:xfrm>
            <a:off x="5402091" y="33607"/>
            <a:ext cx="658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Near Infra-red and Red bands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041278-8819-11C4-6C7E-D17B8E8711E1}"/>
              </a:ext>
            </a:extLst>
          </p:cNvPr>
          <p:cNvCxnSpPr>
            <a:cxnSpLocks/>
          </p:cNvCxnSpPr>
          <p:nvPr/>
        </p:nvCxnSpPr>
        <p:spPr>
          <a:xfrm flipH="1">
            <a:off x="5659398" y="618382"/>
            <a:ext cx="2570202" cy="7291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1289BE-0C50-6485-C6A6-8DE0EF82476B}"/>
              </a:ext>
            </a:extLst>
          </p:cNvPr>
          <p:cNvSpPr txBox="1"/>
          <p:nvPr/>
        </p:nvSpPr>
        <p:spPr>
          <a:xfrm>
            <a:off x="5610638" y="5839508"/>
            <a:ext cx="6581362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xarray</a:t>
            </a:r>
            <a:r>
              <a:rPr lang="en-US" sz="4000" b="1" dirty="0">
                <a:latin typeface="Consolas" panose="020B0609020204030204" pitchFamily="49" charset="0"/>
                <a:cs typeface="Consolas" panose="020B0609020204030204" pitchFamily="49" charset="0"/>
              </a:rPr>
              <a:t> &amp; </a:t>
            </a:r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stackstac</a:t>
            </a:r>
            <a:r>
              <a:rPr lang="en-US" sz="4000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(labelled multi-dim data &amp; combining STAC items)</a:t>
            </a:r>
          </a:p>
        </p:txBody>
      </p:sp>
    </p:spTree>
    <p:extLst>
      <p:ext uri="{BB962C8B-B14F-4D97-AF65-F5344CB8AC3E}">
        <p14:creationId xmlns:p14="http://schemas.microsoft.com/office/powerpoint/2010/main" val="343525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8DDE-964E-AB02-6128-9186511A30C5}"/>
              </a:ext>
            </a:extLst>
          </p:cNvPr>
          <p:cNvSpPr txBox="1"/>
          <p:nvPr/>
        </p:nvSpPr>
        <p:spPr>
          <a:xfrm>
            <a:off x="481263" y="406205"/>
            <a:ext cx="109086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data</a:t>
            </a:r>
            <a:r>
              <a:rPr lang="en-GB" sz="2400" dirty="0">
                <a:solidFill>
                  <a:srgbClr val="657B83"/>
                </a:solidFill>
                <a:latin typeface="Inconsolata" panose="020B0609030003000000" pitchFamily="49" charset="0"/>
              </a:rPr>
              <a:t> = </a:t>
            </a:r>
            <a:r>
              <a:rPr lang="en-GB" sz="2400" b="0" dirty="0" err="1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stackstac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.stack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items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assets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"B08"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"B04"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chunksize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4096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resolution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10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bounds_latlon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bbox</a:t>
            </a:r>
            <a:endParaRPr lang="en-GB" sz="24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2E6BC-6BCA-34BC-DA20-C3FD7C4C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29000"/>
            <a:ext cx="7772400" cy="221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33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2C8DDE-964E-AB02-6128-9186511A30C5}"/>
              </a:ext>
            </a:extLst>
          </p:cNvPr>
          <p:cNvSpPr txBox="1"/>
          <p:nvPr/>
        </p:nvSpPr>
        <p:spPr>
          <a:xfrm>
            <a:off x="481263" y="406205"/>
            <a:ext cx="10908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median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data.median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(dim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"time"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).compute()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C4A63-21D3-ED95-33EA-976BB7E37FF4}"/>
              </a:ext>
            </a:extLst>
          </p:cNvPr>
          <p:cNvSpPr txBox="1"/>
          <p:nvPr/>
        </p:nvSpPr>
        <p:spPr>
          <a:xfrm>
            <a:off x="481263" y="1122951"/>
            <a:ext cx="6651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Small: </a:t>
            </a:r>
            <a:r>
              <a:rPr lang="en-US" sz="3200" dirty="0"/>
              <a:t>15s				</a:t>
            </a:r>
            <a:r>
              <a:rPr lang="en-US" sz="3200" b="1" dirty="0"/>
              <a:t>Large:</a:t>
            </a:r>
            <a:r>
              <a:rPr lang="en-US" sz="3200" dirty="0"/>
              <a:t> 3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48959-470D-C144-B548-826126A1EA23}"/>
              </a:ext>
            </a:extLst>
          </p:cNvPr>
          <p:cNvSpPr txBox="1"/>
          <p:nvPr/>
        </p:nvSpPr>
        <p:spPr>
          <a:xfrm>
            <a:off x="481263" y="2243026"/>
            <a:ext cx="109086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nir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median.sel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(band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24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nir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red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median.sel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(band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'red’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endParaRPr lang="en-GB" sz="2400" dirty="0">
              <a:solidFill>
                <a:srgbClr val="657B83"/>
              </a:solidFill>
              <a:latin typeface="Inconsolata" panose="020B0609030003000000" pitchFamily="49" charset="0"/>
            </a:endParaRPr>
          </a:p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(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nir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-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red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/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nir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+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4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red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0CA43-1FE7-6DEE-4354-FF47280A0B28}"/>
              </a:ext>
            </a:extLst>
          </p:cNvPr>
          <p:cNvSpPr txBox="1"/>
          <p:nvPr/>
        </p:nvSpPr>
        <p:spPr>
          <a:xfrm>
            <a:off x="481263" y="4117153"/>
            <a:ext cx="10908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</a:t>
            </a:r>
            <a:r>
              <a:rPr lang="en-GB" sz="24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.rio.to_raster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4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"S2_Median_2022_AOI.tif"</a:t>
            </a:r>
            <a:r>
              <a:rPr lang="en-GB" sz="24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67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E2D72-29FF-CFCD-E8B0-E822436E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48" y="599961"/>
            <a:ext cx="11969504" cy="58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9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FD60AF-ACCA-C77B-D29B-6559F886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80" y="94677"/>
            <a:ext cx="11699040" cy="6668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FA1CCE-68AE-1BCD-A443-810D72A6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64" y="6192252"/>
            <a:ext cx="1356856" cy="6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8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55FDD-9989-F856-90EA-84EAFE4C53B4}"/>
              </a:ext>
            </a:extLst>
          </p:cNvPr>
          <p:cNvSpPr txBox="1"/>
          <p:nvPr/>
        </p:nvSpPr>
        <p:spPr>
          <a:xfrm>
            <a:off x="417093" y="703530"/>
            <a:ext cx="106680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osmnx.graph_from_point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	(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50.91404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-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1.41640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),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	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dist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10000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	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network_type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"drive"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osmnx.save_graph_geopackage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SotonRoads.gpkg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D99A3-F9D1-067B-3A6D-B4DC448E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51"/>
          <a:stretch/>
        </p:blipFill>
        <p:spPr>
          <a:xfrm>
            <a:off x="1762626" y="3476815"/>
            <a:ext cx="8666747" cy="316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A6F63-B346-9917-183D-549186288342}"/>
              </a:ext>
            </a:extLst>
          </p:cNvPr>
          <p:cNvSpPr txBox="1"/>
          <p:nvPr/>
        </p:nvSpPr>
        <p:spPr>
          <a:xfrm>
            <a:off x="9833810" y="0"/>
            <a:ext cx="22779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osmnx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(OSM network extraction)</a:t>
            </a:r>
          </a:p>
        </p:txBody>
      </p:sp>
    </p:spTree>
    <p:extLst>
      <p:ext uri="{BB962C8B-B14F-4D97-AF65-F5344CB8AC3E}">
        <p14:creationId xmlns:p14="http://schemas.microsoft.com/office/powerpoint/2010/main" val="288179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Schools in Oxfordshire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894310"/>
              </p:ext>
            </p:extLst>
          </p:nvPr>
        </p:nvGraphicFramePr>
        <p:xfrm>
          <a:off x="1703512" y="1412776"/>
          <a:ext cx="8856982" cy="384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96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ID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Name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Type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Status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Phase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Gender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Pupils</a:t>
                      </a: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123290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Other Independent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Secondary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Girls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453825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206828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Bartlemas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453107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205197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Quarry Foundation Stage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455495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206950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Grandpont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451204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205180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123129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Dorchester St Birinus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457895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194371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Great Milton Church of England Primary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462976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202879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Marsh Baldon Church of England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456387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199612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Culham Parochial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450766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195061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Crowmarsh Gifford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461707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189029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123134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Harpsden Parochial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Voluntary Controlled School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Closed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475602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180862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981200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Geographic Data (‘</a:t>
            </a:r>
            <a:r>
              <a:rPr lang="en-GB" b="1" dirty="0" err="1"/>
              <a:t>Geodata</a:t>
            </a:r>
            <a:r>
              <a:rPr lang="en-GB" b="1" dirty="0"/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2209643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CA667-8AAF-392F-52D0-5EE45C03A46A}"/>
              </a:ext>
            </a:extLst>
          </p:cNvPr>
          <p:cNvSpPr txBox="1"/>
          <p:nvPr/>
        </p:nvSpPr>
        <p:spPr>
          <a:xfrm>
            <a:off x="417093" y="703530"/>
            <a:ext cx="10668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.geometry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.geometry.buffer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10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3F982C-A130-478C-6A28-9F2C8698B8BF}"/>
              </a:ext>
            </a:extLst>
          </p:cNvPr>
          <p:cNvCxnSpPr/>
          <p:nvPr/>
        </p:nvCxnSpPr>
        <p:spPr>
          <a:xfrm>
            <a:off x="5887453" y="2791326"/>
            <a:ext cx="0" cy="3336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139538-4B6E-2575-1847-D7B221AD4138}"/>
              </a:ext>
            </a:extLst>
          </p:cNvPr>
          <p:cNvCxnSpPr/>
          <p:nvPr/>
        </p:nvCxnSpPr>
        <p:spPr>
          <a:xfrm>
            <a:off x="5887453" y="4347411"/>
            <a:ext cx="1732547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50DFEE-4728-3162-D087-B64B38D22894}"/>
              </a:ext>
            </a:extLst>
          </p:cNvPr>
          <p:cNvCxnSpPr/>
          <p:nvPr/>
        </p:nvCxnSpPr>
        <p:spPr>
          <a:xfrm>
            <a:off x="4154906" y="4347411"/>
            <a:ext cx="1732547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E9686A-35E7-5AD9-4F42-3C442C7E5FC1}"/>
              </a:ext>
            </a:extLst>
          </p:cNvPr>
          <p:cNvSpPr txBox="1"/>
          <p:nvPr/>
        </p:nvSpPr>
        <p:spPr>
          <a:xfrm>
            <a:off x="4828674" y="404261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07FE0-F071-36B6-47DE-11A611444F1C}"/>
              </a:ext>
            </a:extLst>
          </p:cNvPr>
          <p:cNvSpPr txBox="1"/>
          <p:nvPr/>
        </p:nvSpPr>
        <p:spPr>
          <a:xfrm>
            <a:off x="6452201" y="404261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2BC43A-01CD-F727-E3EF-F04870FC60DE}"/>
              </a:ext>
            </a:extLst>
          </p:cNvPr>
          <p:cNvCxnSpPr/>
          <p:nvPr/>
        </p:nvCxnSpPr>
        <p:spPr>
          <a:xfrm>
            <a:off x="7620000" y="2791326"/>
            <a:ext cx="0" cy="333675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1B957E-7919-3D8E-9A0B-B25FA614757B}"/>
              </a:ext>
            </a:extLst>
          </p:cNvPr>
          <p:cNvCxnSpPr/>
          <p:nvPr/>
        </p:nvCxnSpPr>
        <p:spPr>
          <a:xfrm>
            <a:off x="4154906" y="2791326"/>
            <a:ext cx="0" cy="333675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90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5CA667-8AAF-392F-52D0-5EE45C03A46A}"/>
              </a:ext>
            </a:extLst>
          </p:cNvPr>
          <p:cNvSpPr txBox="1"/>
          <p:nvPr/>
        </p:nvSpPr>
        <p:spPr>
          <a:xfrm>
            <a:off x="417093" y="302359"/>
            <a:ext cx="1066800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586E75"/>
                </a:solidFill>
                <a:effectLst/>
                <a:latin typeface="Inconsolata" panose="020B0609030003000000" pitchFamily="49" charset="0"/>
              </a:rPr>
              <a:t>def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rasterize_roads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roads_gdf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dirty="0" err="1">
                <a:solidFill>
                  <a:srgbClr val="657B83"/>
                </a:solidFill>
                <a:latin typeface="Inconsolata" panose="020B0609030003000000" pitchFamily="49" charset="0"/>
              </a:rPr>
              <a:t>ndvi_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filename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output_filename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):</a:t>
            </a:r>
          </a:p>
          <a:p>
            <a:r>
              <a:rPr lang="en-GB" sz="2000" dirty="0">
                <a:solidFill>
                  <a:srgbClr val="859900"/>
                </a:solidFill>
                <a:latin typeface="Inconsolata" panose="020B0609030003000000" pitchFamily="49" charset="0"/>
              </a:rPr>
              <a:t>	w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ith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rio.open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dirty="0" err="1">
                <a:solidFill>
                  <a:srgbClr val="657B83"/>
                </a:solidFill>
                <a:latin typeface="Inconsolata" panose="020B0609030003000000" pitchFamily="49" charset="0"/>
              </a:rPr>
              <a:t>ndvi_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filename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as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</a:t>
            </a: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ndvi_metadata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.meta</a:t>
            </a:r>
            <a:endParaRPr lang="en-GB" sz="20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endParaRPr lang="en-GB" sz="2000" b="0" dirty="0">
              <a:solidFill>
                <a:srgbClr val="268BD2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roads_reproj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roads_gdf.to_crs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ndvi_metadata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0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crs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])</a:t>
            </a:r>
          </a:p>
          <a:p>
            <a:b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meta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ndvi_metadata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.copy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meta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"count"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endParaRPr lang="en-GB" sz="20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	del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meta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[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0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nodata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</a:t>
            </a:r>
          </a:p>
          <a:p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	with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rio.open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output_filename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"w+"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**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meta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as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</a:t>
            </a: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out_arr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.read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shapes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((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geom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for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geom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in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roads_reproj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.geometry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burned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features.rasterize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shapes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shapes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fill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0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out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out_arr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transform</a:t>
            </a:r>
            <a:r>
              <a:rPr lang="en-GB" sz="20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.transform</a:t>
            </a:r>
            <a:endParaRPr lang="en-GB" sz="20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)</a:t>
            </a: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print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1" dirty="0" err="1">
                <a:solidFill>
                  <a:srgbClr val="586E75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0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"Total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 burned pixels with value of 1: </a:t>
            </a:r>
            <a:r>
              <a:rPr lang="en-GB" sz="2000" b="0" dirty="0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{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burned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.sum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()</a:t>
            </a:r>
            <a:r>
              <a:rPr lang="en-GB" sz="2000" b="0" dirty="0">
                <a:solidFill>
                  <a:srgbClr val="CB4B16"/>
                </a:solidFill>
                <a:effectLst/>
                <a:latin typeface="Inconsolata" panose="020B0609030003000000" pitchFamily="49" charset="0"/>
              </a:rPr>
              <a:t>}</a:t>
            </a:r>
            <a:r>
              <a:rPr lang="en-GB" sz="20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	</a:t>
            </a:r>
            <a:r>
              <a:rPr lang="en-GB" sz="20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out</a:t>
            </a:r>
            <a:r>
              <a:rPr lang="en-GB" sz="20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.write_band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0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0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burned</a:t>
            </a:r>
            <a: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0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endParaRPr lang="en-GB" sz="20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A6146-3137-3346-6689-945C62B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68" y="353052"/>
            <a:ext cx="10158663" cy="61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48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55FDD-9989-F856-90EA-84EAFE4C53B4}"/>
              </a:ext>
            </a:extLst>
          </p:cNvPr>
          <p:cNvSpPr txBox="1"/>
          <p:nvPr/>
        </p:nvSpPr>
        <p:spPr>
          <a:xfrm>
            <a:off x="417093" y="703530"/>
            <a:ext cx="106680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with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rio.open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AOI_Roads.tif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as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</a:t>
            </a:r>
          </a:p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roads_raster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.read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meta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.meta</a:t>
            </a:r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with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rio.open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"S2_Median_2022_AOI.tif"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as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</a:t>
            </a:r>
          </a:p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ndvi_raster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.read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masked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roads_raster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*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ndvi_raster</a:t>
            </a:r>
            <a:endParaRPr lang="en-GB" sz="2800" b="0" dirty="0">
              <a:solidFill>
                <a:srgbClr val="268BD2"/>
              </a:solidFill>
              <a:effectLst/>
              <a:latin typeface="Inconsolata" panose="020B0609030003000000" pitchFamily="49" charset="0"/>
            </a:endParaRPr>
          </a:p>
          <a:p>
            <a:endParaRPr lang="en-GB" sz="2800" dirty="0">
              <a:solidFill>
                <a:srgbClr val="268BD2"/>
              </a:solidFill>
              <a:latin typeface="Inconsolata" panose="020B0609030003000000" pitchFamily="49" charset="0"/>
            </a:endParaRPr>
          </a:p>
          <a:p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with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rio.open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Masked_NDVI.tif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'w'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**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meta)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as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:</a:t>
            </a:r>
          </a:p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	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f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.write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(masked, 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1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84872-5586-58D5-646B-4CD6661B1E6C}"/>
              </a:ext>
            </a:extLst>
          </p:cNvPr>
          <p:cNvSpPr txBox="1"/>
          <p:nvPr/>
        </p:nvSpPr>
        <p:spPr>
          <a:xfrm>
            <a:off x="0" y="5873115"/>
            <a:ext cx="278531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rasterio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raster I/O)</a:t>
            </a:r>
          </a:p>
        </p:txBody>
      </p:sp>
    </p:spTree>
    <p:extLst>
      <p:ext uri="{BB962C8B-B14F-4D97-AF65-F5344CB8AC3E}">
        <p14:creationId xmlns:p14="http://schemas.microsoft.com/office/powerpoint/2010/main" val="2300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8B47F-BEB6-76F8-A86E-9927BB96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63" y="259925"/>
            <a:ext cx="9019674" cy="63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31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F784A-7402-621A-EF8E-02009936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36" y="266110"/>
            <a:ext cx="10030327" cy="63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67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55FDD-9989-F856-90EA-84EAFE4C53B4}"/>
              </a:ext>
            </a:extLst>
          </p:cNvPr>
          <p:cNvSpPr txBox="1"/>
          <p:nvPr/>
        </p:nvSpPr>
        <p:spPr>
          <a:xfrm>
            <a:off x="417093" y="703530"/>
            <a:ext cx="10668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wards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gpd.read_file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SotonWards.shp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b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</a:br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wards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wards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.to_crs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(meta[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crs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])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FE32F-1F62-B243-8BB6-81F2E734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84" y="2563419"/>
            <a:ext cx="4685632" cy="3901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4E2BF4-EDE3-FC9D-8C09-9CE88183A189}"/>
              </a:ext>
            </a:extLst>
          </p:cNvPr>
          <p:cNvSpPr txBox="1"/>
          <p:nvPr/>
        </p:nvSpPr>
        <p:spPr>
          <a:xfrm>
            <a:off x="0" y="5873115"/>
            <a:ext cx="278531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geopandas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(Pandas + Geo)</a:t>
            </a:r>
          </a:p>
        </p:txBody>
      </p:sp>
    </p:spTree>
    <p:extLst>
      <p:ext uri="{BB962C8B-B14F-4D97-AF65-F5344CB8AC3E}">
        <p14:creationId xmlns:p14="http://schemas.microsoft.com/office/powerpoint/2010/main" val="3712781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55FDD-9989-F856-90EA-84EAFE4C53B4}"/>
              </a:ext>
            </a:extLst>
          </p:cNvPr>
          <p:cNvSpPr txBox="1"/>
          <p:nvPr/>
        </p:nvSpPr>
        <p:spPr>
          <a:xfrm>
            <a:off x="417093" y="703530"/>
            <a:ext cx="106680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roadside_stats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zonal_stats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vectors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wards.geometry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raster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Masked_NDVI.tif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’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 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stats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'mean’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nodata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D33682"/>
                </a:solidFill>
                <a:effectLst/>
                <a:latin typeface="Inconsolata" panose="020B0609030003000000" pitchFamily="49" charset="0"/>
              </a:rPr>
              <a:t>0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,</a:t>
            </a: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	prefix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"roadside_"</a:t>
            </a:r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			)</a:t>
            </a:r>
          </a:p>
          <a:p>
            <a:endParaRPr lang="en-GB" sz="2800" dirty="0">
              <a:solidFill>
                <a:srgbClr val="657B83"/>
              </a:solidFill>
              <a:latin typeface="Inconsolata" panose="020B0609030003000000" pitchFamily="49" charset="0"/>
            </a:endParaRPr>
          </a:p>
          <a:p>
            <a:r>
              <a:rPr lang="en-GB" sz="2800" b="0" dirty="0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wards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 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wards.join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pd.DataFrame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roadside_stats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), 					how</a:t>
            </a:r>
            <a:r>
              <a:rPr lang="en-GB" sz="2800" b="0" dirty="0">
                <a:solidFill>
                  <a:srgbClr val="859900"/>
                </a:solidFill>
                <a:effectLst/>
                <a:latin typeface="Inconsolata" panose="020B0609030003000000" pitchFamily="49" charset="0"/>
              </a:rPr>
              <a:t>=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'left'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  <a:p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  <a:p>
            <a:endParaRPr lang="en-GB" sz="2800" b="0" dirty="0">
              <a:solidFill>
                <a:srgbClr val="657B83"/>
              </a:solidFill>
              <a:effectLst/>
              <a:latin typeface="Inconsolata" panose="020B0609030003000000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D4BE5-A640-CCF2-C6D9-E721BBCC6EF4}"/>
              </a:ext>
            </a:extLst>
          </p:cNvPr>
          <p:cNvSpPr txBox="1"/>
          <p:nvPr/>
        </p:nvSpPr>
        <p:spPr>
          <a:xfrm>
            <a:off x="0" y="5873115"/>
            <a:ext cx="3465095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rasterstats</a:t>
            </a:r>
            <a:endParaRPr lang="en-US" sz="40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zonal statistics)</a:t>
            </a:r>
          </a:p>
        </p:txBody>
      </p:sp>
    </p:spTree>
    <p:extLst>
      <p:ext uri="{BB962C8B-B14F-4D97-AF65-F5344CB8AC3E}">
        <p14:creationId xmlns:p14="http://schemas.microsoft.com/office/powerpoint/2010/main" val="860321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0F207-C59D-13F8-9835-C7B575CB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51" y="943820"/>
            <a:ext cx="9028698" cy="5543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46328-F907-0199-68F5-457129F3ED15}"/>
              </a:ext>
            </a:extLst>
          </p:cNvPr>
          <p:cNvSpPr txBox="1"/>
          <p:nvPr/>
        </p:nvSpPr>
        <p:spPr>
          <a:xfrm>
            <a:off x="417093" y="371119"/>
            <a:ext cx="10668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 err="1">
                <a:solidFill>
                  <a:srgbClr val="268BD2"/>
                </a:solidFill>
                <a:effectLst/>
                <a:latin typeface="Inconsolata" panose="020B0609030003000000" pitchFamily="49" charset="0"/>
              </a:rPr>
              <a:t>wards</a:t>
            </a:r>
            <a:r>
              <a:rPr lang="en-GB" sz="2800" b="0" dirty="0" err="1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.explore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(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”</a:t>
            </a:r>
            <a:r>
              <a:rPr lang="en-GB" sz="2800" dirty="0" err="1">
                <a:solidFill>
                  <a:srgbClr val="2AA198"/>
                </a:solidFill>
                <a:latin typeface="Inconsolata" panose="020B0609030003000000" pitchFamily="49" charset="0"/>
              </a:rPr>
              <a:t>roadside</a:t>
            </a:r>
            <a:r>
              <a:rPr lang="en-GB" sz="2800" b="0" dirty="0" err="1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_mean</a:t>
            </a:r>
            <a:r>
              <a:rPr lang="en-GB" sz="2800" b="0" dirty="0">
                <a:solidFill>
                  <a:srgbClr val="2AA198"/>
                </a:solidFill>
                <a:effectLst/>
                <a:latin typeface="Inconsolata" panose="020B0609030003000000" pitchFamily="49" charset="0"/>
              </a:rPr>
              <a:t>"</a:t>
            </a:r>
            <a:r>
              <a:rPr lang="en-GB" sz="2800" b="0" dirty="0">
                <a:solidFill>
                  <a:srgbClr val="657B83"/>
                </a:solidFill>
                <a:effectLst/>
                <a:latin typeface="Inconsolata" panose="020B0609030003000000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4AD57-3FB0-B249-2916-A30C48CD94C3}"/>
              </a:ext>
            </a:extLst>
          </p:cNvPr>
          <p:cNvSpPr txBox="1"/>
          <p:nvPr/>
        </p:nvSpPr>
        <p:spPr>
          <a:xfrm>
            <a:off x="8332370" y="5501996"/>
            <a:ext cx="2277979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nsolas" panose="020B0609020204030204" pitchFamily="49" charset="0"/>
                <a:cs typeface="Consolas" panose="020B0609020204030204" pitchFamily="49" charset="0"/>
              </a:rPr>
              <a:t>folium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(python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webmaps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8496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551C1-D855-4B55-1187-EECB1476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71" y="488950"/>
            <a:ext cx="4991100" cy="588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6DBA5-9A40-9930-9CE1-A6A0E4B0F57C}"/>
              </a:ext>
            </a:extLst>
          </p:cNvPr>
          <p:cNvSpPr txBox="1"/>
          <p:nvPr/>
        </p:nvSpPr>
        <p:spPr>
          <a:xfrm>
            <a:off x="7227971" y="3013501"/>
            <a:ext cx="260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41859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Schools in Oxfordshire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188212"/>
              </p:ext>
            </p:extLst>
          </p:nvPr>
        </p:nvGraphicFramePr>
        <p:xfrm>
          <a:off x="1703512" y="1412776"/>
          <a:ext cx="8856982" cy="384654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0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11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962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ID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Name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Type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Status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Phase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Gender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Pupils</a:t>
                      </a:r>
                      <a:endParaRPr lang="en-GB" sz="11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X</a:t>
                      </a:r>
                      <a:endParaRPr lang="en-GB" sz="1100" b="1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1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123290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Other Independent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Secondary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Girls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453825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206828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Bartlemas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453107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205197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Headington Quarry Foundation Stage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455495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206950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62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122969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Grandpont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LA Nursery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Nursery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451204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205180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123129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Dorchester St Birinus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457895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194371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Great Milton Church of England Primary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462976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202879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Marsh </a:t>
                      </a:r>
                      <a:r>
                        <a:rPr lang="en-GB" sz="1100" u="none" strike="noStrike" dirty="0" err="1">
                          <a:effectLst/>
                        </a:rPr>
                        <a:t>Baldon</a:t>
                      </a:r>
                      <a:r>
                        <a:rPr lang="en-GB" sz="1100" u="none" strike="noStrike" dirty="0">
                          <a:effectLst/>
                        </a:rPr>
                        <a:t> Church of England Controlled School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456387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199612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Culham Parochial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450766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195061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123133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Crowmarsh Gifford Church of England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Voluntary Controlled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Open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461707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189029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123134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Harpsden Parochial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Voluntary Controlled School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Closed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Primary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Mixed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19" marR="7419" marT="7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475602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180862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981200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Geographic Data (‘</a:t>
            </a:r>
            <a:r>
              <a:rPr lang="en-GB" b="1" dirty="0" err="1">
                <a:solidFill>
                  <a:schemeClr val="bg1">
                    <a:lumMod val="75000"/>
                  </a:schemeClr>
                </a:solidFill>
              </a:rPr>
              <a:t>Geodata</a:t>
            </a:r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’)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78694-1E1E-CC5A-CA67-35E76F80BD11}"/>
              </a:ext>
            </a:extLst>
          </p:cNvPr>
          <p:cNvSpPr txBox="1"/>
          <p:nvPr/>
        </p:nvSpPr>
        <p:spPr>
          <a:xfrm>
            <a:off x="297872" y="728260"/>
            <a:ext cx="1159625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</a:rPr>
              <a:t>Everything happens somewhere</a:t>
            </a:r>
          </a:p>
        </p:txBody>
      </p:sp>
    </p:spTree>
    <p:extLst>
      <p:ext uri="{BB962C8B-B14F-4D97-AF65-F5344CB8AC3E}">
        <p14:creationId xmlns:p14="http://schemas.microsoft.com/office/powerpoint/2010/main" val="1537768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6033B-9B42-77A4-D608-E03B7A722898}"/>
              </a:ext>
            </a:extLst>
          </p:cNvPr>
          <p:cNvSpPr txBox="1"/>
          <p:nvPr/>
        </p:nvSpPr>
        <p:spPr>
          <a:xfrm>
            <a:off x="251114" y="837654"/>
            <a:ext cx="11689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Any questions?</a:t>
            </a:r>
            <a:endParaRPr lang="en-US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7C183-5DE2-17E4-43DA-7DC14320ACCB}"/>
              </a:ext>
            </a:extLst>
          </p:cNvPr>
          <p:cNvSpPr txBox="1"/>
          <p:nvPr/>
        </p:nvSpPr>
        <p:spPr>
          <a:xfrm>
            <a:off x="251114" y="3211886"/>
            <a:ext cx="116897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 do freelance geospatial software</a:t>
            </a:r>
          </a:p>
          <a:p>
            <a:pPr algn="ctr"/>
            <a:r>
              <a:rPr lang="en-US" sz="4800" dirty="0"/>
              <a:t>engineering and data science</a:t>
            </a:r>
          </a:p>
          <a:p>
            <a:pPr algn="ctr"/>
            <a:endParaRPr lang="en-US" dirty="0"/>
          </a:p>
          <a:p>
            <a:pPr algn="ctr"/>
            <a:r>
              <a:rPr lang="en-US" sz="4800" dirty="0">
                <a:hlinkClick r:id="rId2"/>
              </a:rPr>
              <a:t>www.rtwilson.com</a:t>
            </a:r>
            <a:endParaRPr lang="en-US" sz="4800" dirty="0"/>
          </a:p>
          <a:p>
            <a:pPr algn="ctr"/>
            <a:r>
              <a:rPr lang="en-US" sz="4800" dirty="0">
                <a:hlinkClick r:id="rId3"/>
              </a:rPr>
              <a:t>robin@rtwilson.com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6535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" b="1529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3714" y="6150114"/>
            <a:ext cx="71545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Points (one co-ordinate: X and Y)</a:t>
            </a:r>
          </a:p>
        </p:txBody>
      </p:sp>
    </p:spTree>
    <p:extLst>
      <p:ext uri="{BB962C8B-B14F-4D97-AF65-F5344CB8AC3E}">
        <p14:creationId xmlns:p14="http://schemas.microsoft.com/office/powerpoint/2010/main" val="3513315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6871" r="9499" b="4459"/>
          <a:stretch>
            <a:fillRect/>
          </a:stretch>
        </p:blipFill>
        <p:spPr bwMode="auto">
          <a:xfrm>
            <a:off x="1523999" y="-1"/>
            <a:ext cx="9144006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7488" y="6177498"/>
            <a:ext cx="63367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Lines (multiple co-ordinates)</a:t>
            </a:r>
          </a:p>
        </p:txBody>
      </p:sp>
    </p:spTree>
    <p:extLst>
      <p:ext uri="{BB962C8B-B14F-4D97-AF65-F5344CB8AC3E}">
        <p14:creationId xmlns:p14="http://schemas.microsoft.com/office/powerpoint/2010/main" val="102011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2" r="1786" b="8560"/>
          <a:stretch>
            <a:fillRect/>
          </a:stretch>
        </p:blipFill>
        <p:spPr bwMode="auto">
          <a:xfrm>
            <a:off x="1524001" y="-1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496" y="6177498"/>
            <a:ext cx="71287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Polygons (multiple co-ordinates)</a:t>
            </a:r>
          </a:p>
        </p:txBody>
      </p:sp>
    </p:spTree>
    <p:extLst>
      <p:ext uri="{BB962C8B-B14F-4D97-AF65-F5344CB8AC3E}">
        <p14:creationId xmlns:p14="http://schemas.microsoft.com/office/powerpoint/2010/main" val="34318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22559" r="337" b="4312"/>
          <a:stretch>
            <a:fillRect/>
          </a:stretch>
        </p:blipFill>
        <p:spPr bwMode="auto">
          <a:xfrm>
            <a:off x="1523999" y="1"/>
            <a:ext cx="9144002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495" y="6177498"/>
            <a:ext cx="840925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Raster (grid of values plus metadata)</a:t>
            </a:r>
          </a:p>
        </p:txBody>
      </p:sp>
    </p:spTree>
    <p:extLst>
      <p:ext uri="{BB962C8B-B14F-4D97-AF65-F5344CB8AC3E}">
        <p14:creationId xmlns:p14="http://schemas.microsoft.com/office/powerpoint/2010/main" val="1797434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36070</TotalTime>
  <Words>1910</Words>
  <Application>Microsoft Macintosh PowerPoint</Application>
  <PresentationFormat>Widescreen</PresentationFormat>
  <Paragraphs>510</Paragraphs>
  <Slides>50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Consolas</vt:lpstr>
      <vt:lpstr>Inconsolata</vt:lpstr>
      <vt:lpstr>Office Theme</vt:lpstr>
      <vt:lpstr>An introduction to geospatial data &amp; processing</vt:lpstr>
      <vt:lpstr>PowerPoint Presentation</vt:lpstr>
      <vt:lpstr>Schools in Oxfordshire</vt:lpstr>
      <vt:lpstr>Schools in Oxfordshire</vt:lpstr>
      <vt:lpstr>Schools in Oxfordshire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Wilson</dc:creator>
  <cp:lastModifiedBy>Robin Wilson</cp:lastModifiedBy>
  <cp:revision>120</cp:revision>
  <dcterms:created xsi:type="dcterms:W3CDTF">2023-09-19T13:17:56Z</dcterms:created>
  <dcterms:modified xsi:type="dcterms:W3CDTF">2023-10-14T14:28:41Z</dcterms:modified>
</cp:coreProperties>
</file>